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p14="http://schemas.microsoft.com/office/powerpoint/2010/main" xmlns:r="http://schemas.openxmlformats.org/officeDocument/2006/relationships" xmlns:a="http://schemas.openxmlformats.org/drawingml/2006/main">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78" r:id="rId18"/>
    <p:sldId id="267" r:id="rId19"/>
    <p:sldId id="279" r:id="rId20"/>
    <p:sldId id="277" r:id="rId21"/>
    <p:sldId id="268" r:id="rId22"/>
    <p:sldId id="269" r:id="rId23"/>
    <p:sldId id="270" r:id="rId24"/>
    <p:sldId id="271" r:id="rId25"/>
    <p:sldId id="272" r:id="rId26"/>
    <p:sldId id="273" r:id="rId27"/>
    <p:sldId id="274" r:id="rId28"/>
    <p:sldId id="275" r:id="rId29"/>
    <p:sldId id="276" r:id="rId30"/>
  </p:sldIdLst>
  <p:sldSz cx="12192000" cy="6858000"/>
  <p:notesSz cx="6858000" cy="9144000"/>
  <p:defaultTextStyle>
    <a:lvl1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1pPr>
    <a:lvl2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2pPr>
    <a:lvl3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3pPr>
    <a:lvl4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4pPr>
    <a:lvl5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5pPr>
    <a:lvl6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6pPr>
    <a:lvl7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7pPr>
    <a:lvl8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8pPr>
    <a:lvl9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9pPr>
  </p:defaultTextStyle>
</p:presentation>
</file>

<file path=ppt/presProps.xml><?xml version="1.0" encoding="utf-8"?>
<p:presentationPr xmlns:p="http://schemas.openxmlformats.org/presentationml/2006/main" xmlns:p14="http://schemas.microsoft.com/office/powerpoint/2010/main" xmlns:r="http://schemas.openxmlformats.org/officeDocument/2006/relationships" xmlns:a="http://schemas.openxmlformats.org/drawingml/2006/main">
  <p:showPr showNarration="1"/>
  <p:extLst>
    <p:ext uri="smNativeData">
      <pr:smAppRevision xmlns:pr="smNativeData" dt="1603459632" val="978" revOS="4"/>
      <pr:smFileRevision xmlns:pr="smNativeData" dt="1603459632" val="101"/>
      <pr:guideOptions xmlns:pr="smNativeData" dt="1603459632"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p14="http://schemas.microsoft.com/office/powerpoint/2010/main" xmlns:r="http://schemas.openxmlformats.org/officeDocument/2006/relationships" xmlns:a="http://schemas.openxmlformats.org/drawingml/2006/main">
  <p:slideViewPr>
    <p:cSldViewPr snapToGrid="0" showGuides="1">
      <p:cViewPr varScale="1">
        <p:scale>
          <a:sx n="70" d="100"/>
          <a:sy n="70" d="100"/>
        </p:scale>
        <p:origin x="376" y="390"/>
      </p:cViewPr>
      <p:guideLst x="0" y="0">
        <p:guide orient="horz" pos="2160"/>
        <p:guide pos="3840"/>
      </p:guideLst>
    </p:cSldViewPr>
  </p:slideViewPr>
  <p:outlineViewPr>
    <p:cViewPr>
      <p:scale>
        <a:sx n="33" d="100"/>
        <a:sy n="33" d="100"/>
      </p:scale>
      <p:origin x="0" y="0"/>
    </p:cViewPr>
  </p:outlineViewPr>
  <p:sorterViewPr>
    <p:cViewPr>
      <p:scale>
        <a:sx n="15" d="100"/>
        <a:sy n="15" d="100"/>
      </p:scale>
      <p:origin x="0" y="0"/>
    </p:cViewPr>
  </p:sorterViewPr>
  <p:notesViewPr>
    <p:cSldViewPr snapToGrid="0" showGuides="1">
      <p:cViewPr>
        <p:scale>
          <a:sx n="70" d="100"/>
          <a:sy n="70" d="100"/>
        </p:scale>
        <p:origin x="376" y="390"/>
      </p:cViewPr>
    </p:cSldViewPr>
  </p:notesViewPr>
  <p:gridSpacing cx="76200" cy="7620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Shape 310"/>
          <p:cNvSpPr>
            <a:spLocks noGrp="1" noChangeArrowheads="1"/>
            <a:extLst>
              <a:ext uri="smNativeData">
                <pr:smNativeData xmlns:pr="smNativeData" val="SMDATA_13_MNqSXxMAAAAlAAAAZAAAAC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BwAAOAQAACgjAABQGQAAEAAAACYAAAAIAAAAAQ8AAAAAAAA="/>
              </a:ext>
            </a:extLst>
          </p:cNvSpPr>
          <p:nvPr>
            <p:ph type="sldImg"/>
          </p:nvPr>
        </p:nvSpPr>
        <p:spPr>
          <a:xfrm>
            <a:off x="1143000" y="685800"/>
            <a:ext cx="4572000" cy="3429000"/>
          </a:xfrm>
          <a:prstGeom prst="rect">
            <a:avLst/>
          </a:prstGeom>
        </p:spPr>
        <p:txBody>
          <a:bodyPr/>
          <a:lstStyle/>
          <a:p>
            <a:pPr/>
          </a:p>
        </p:txBody>
      </p:sp>
      <p:sp>
        <p:nvSpPr>
          <p:cNvPr id="3" name="Shape 311"/>
          <p:cNvSpPr>
            <a:spLocks noGrp="1" noChangeArrowheads="1"/>
            <a:extLst>
              <a:ext uri="smNativeData">
                <pr:smNativeData xmlns:pr="smNativeData" val="SMDATA_13_MNqSXx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gBQAAuBoAAJAkAAAINAAAEAAAACYAAAAIAAAAAQ8AAAAAAAA="/>
              </a:ext>
            </a:extLst>
          </p:cNvSpPr>
          <p:nvPr>
            <p:ph type="body"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1pPr>
    <a:lvl2pPr marL="0" marR="0" indent="2286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2pPr>
    <a:lvl3pPr marL="0" marR="0" indent="4572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3pPr>
    <a:lvl4pPr marL="0" marR="0" indent="6858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4pPr>
    <a:lvl5pPr marL="0" marR="0" indent="9144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5pPr>
    <a:lvl6pPr marL="0" marR="0" indent="11430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6pPr>
    <a:lvl7pPr marL="0" marR="0" indent="13716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7pPr>
    <a:lvl8pPr marL="0" marR="0" indent="16002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8pPr>
    <a:lvl9pPr marL="0" marR="0" indent="18288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9pPr>
  </p:notesStyle>
</p:notesMaster>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p14="http://schemas.microsoft.com/office/powerpoint/2010/main" xmlns:r="http://schemas.openxmlformats.org/officeDocument/2006/relationships" xmlns:a="http://schemas.openxmlformats.org/drawingml/2006/main" showMasterSp="0" type="tx">
  <p:cSld name="Title Slide with Image">
    <p:spTree>
      <p:nvGrpSpPr>
        <p:cNvPr id="1" name=""/>
        <p:cNvGrpSpPr/>
        <p:nvPr/>
      </p:nvGrpSpPr>
      <p:grpSpPr>
        <a:xfrm>
          <a:off x="0" y="0"/>
          <a:ext cx="0" cy="0"/>
          <a:chOff x="0" y="0"/>
          <a:chExt cx="0" cy="0"/>
        </a:xfrm>
      </p:grpSpPr>
      <p:sp>
        <p:nvSpPr>
          <p:cNvPr id="2" name="Click to edit presentation title"/>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wEwAASxEAAABLAAANGQAAEAAAACYAAAAIAAAAvYAAAH8AAAA="/>
              </a:ext>
            </a:extLst>
          </p:cNvSpPr>
          <p:nvPr>
            <p:ph type="title"/>
          </p:nvPr>
        </p:nvSpPr>
        <p:spPr>
          <a:xfrm>
            <a:off x="3200400" y="2811145"/>
            <a:ext cx="8991600" cy="1261110"/>
          </a:xfrm>
          <a:solidFill>
            <a:srgbClr val="FFFFFF"/>
          </a:solidFill>
        </p:spPr>
        <p:txBody>
          <a:bodyPr vert="horz" wrap="square" lIns="179705" tIns="179705" rIns="179705" bIns="179705" numCol="1" spcCol="215900" anchor="t">
            <a:prstTxWarp prst="textNoShape">
              <a:avLst/>
            </a:prstTxWarp>
          </a:bodyPr>
          <a:lstStyle>
            <a:lvl1pPr algn="r">
              <a:defRPr sz="6000" spc="-58"/>
            </a:lvl1pPr>
          </a:lstStyle>
          <a:p>
            <a:pPr/>
            <a:r>
              <a:t>Click to edit presentation title</a:t>
            </a:r>
          </a:p>
        </p:txBody>
      </p:sp>
      <p:sp>
        <p:nvSpPr>
          <p:cNvPr id="3" name="Body Level One…"/>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wEwAA+xgAACs8AACOHAAAEAAAACYAAAAIAAAAPYAAAH8AAAA="/>
              </a:ext>
            </a:extLst>
          </p:cNvSpPr>
          <p:nvPr>
            <p:ph idx="1"/>
          </p:nvPr>
        </p:nvSpPr>
        <p:spPr>
          <a:xfrm>
            <a:off x="3200400" y="4060825"/>
            <a:ext cx="6580505" cy="581025"/>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lgn="ctr">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 name="Rectangle 12"/>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5" name="Rectangle 13"/>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6" name="Rectangle 14"/>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7" name="Rectangle 7"/>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rPAAAmhAAAABLAABPEQAAEAAAACYAAAAIAAAA//////////8="/>
              </a:ext>
            </a:extLst>
          </p:cNvSpPr>
          <p:nvPr/>
        </p:nvSpPr>
        <p:spPr>
          <a:xfrm>
            <a:off x="9780905" y="269875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pic>
        <p:nvPicPr>
          <p:cNvPr id="8" name="Picture 3" descr="Picture 3"/>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AAAAAAAAAAB3EAAAKgMAABAAAAAmAAAACAAAAP//////////"/>
              </a:ext>
            </a:extLst>
          </p:cNvPicPr>
          <p:nvPr/>
        </p:nvPicPr>
        <p:blipFill>
          <a:blip r:embed="rId2"/>
          <a:stretch>
            <a:fillRect/>
          </a:stretch>
        </p:blipFill>
        <p:spPr>
          <a:xfrm>
            <a:off x="0" y="0"/>
            <a:ext cx="2676525" cy="514350"/>
          </a:xfrm>
          <a:prstGeom prst="rect">
            <a:avLst/>
          </a:prstGeom>
          <a:noFill/>
          <a:ln>
            <a:noFill/>
          </a:ln>
          <a:effectLst/>
        </p:spPr>
      </p:pic>
      <p:pic>
        <p:nvPicPr>
          <p:cNvPr id="9" name="Picture 9" descr="Picture 9"/>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gQyDH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WzsAAAAAAAAASwAApgMAABAAAAAmAAAACAAAAP//////////"/>
              </a:ext>
            </a:extLst>
          </p:cNvPicPr>
          <p:nvPr/>
        </p:nvPicPr>
        <p:blipFill>
          <a:blip r:embed="rId3"/>
          <a:stretch>
            <a:fillRect/>
          </a:stretch>
        </p:blipFill>
        <p:spPr>
          <a:xfrm>
            <a:off x="9648825" y="0"/>
            <a:ext cx="2543175" cy="593090"/>
          </a:xfrm>
          <a:prstGeom prst="rect">
            <a:avLst/>
          </a:prstGeom>
          <a:noFill/>
          <a:ln>
            <a:noFill/>
          </a:ln>
          <a:effectLst/>
        </p:spPr>
      </p:pic>
      <p:sp>
        <p:nvSpPr>
          <p:cNvPr id="10"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DANQAAniYAAEBHAACWJwAAECAAACYAAAAIAAAAAQAAAAAAAAA="/>
              </a:ext>
            </a:extLst>
          </p:cNvSpPr>
          <p:nvPr>
            <p:ph type="sldNum" sz="quarter" idx="2"/>
          </p:nvPr>
        </p:nvSpPr>
        <p:spPr>
          <a:xfrm>
            <a:off x="8737600" y="6277610"/>
            <a:ext cx="2844800" cy="157480"/>
          </a:xfrm>
        </p:spPr>
        <p:txBody>
          <a:bodyPr/>
          <a:lstStyle/>
          <a:p>
            <a:pPr/>
            <a:fld id="{3B82789A-D4D6-D78E-983A-22DB36746E77}" type="slidenum">
              <a:t>‹#›</a:t>
            </a:fld>
          </a:p>
        </p:txBody>
      </p:sp>
    </p:spTree>
  </p:cSld>
  <p:clrMapOvr>
    <a:masterClrMapping/>
  </p:clrMapOvr>
</p:sldLayout>
</file>

<file path=ppt/slideLayouts/slideLayout10.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wo Content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HtNQE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FIkAAAXJgAAEAAAACYAAAAIAAAAAYAAAAAAAAA="/>
              </a:ext>
            </a:extLst>
          </p:cNvSpPr>
          <p:nvPr>
            <p:ph idx="1"/>
          </p:nvPr>
        </p:nvSpPr>
        <p:spPr>
          <a:xfrm>
            <a:off x="431800" y="1511935"/>
            <a:ext cx="5472430" cy="4679950"/>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pPr/>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AkAAGtIAAAWJgAAEAAAACYAAAAIAAAAAQAAAAAAAAA="/>
              </a:ext>
            </a:extLst>
          </p:cNvSpPr>
          <p:nvPr>
            <p:ph idx="21"/>
          </p:nvPr>
        </p:nvSpPr>
        <p:spPr>
          <a:xfrm>
            <a:off x="6299835" y="1511300"/>
            <a:ext cx="5472430" cy="4679950"/>
          </a:xfrm>
        </p:spPr>
        <p:txBody>
          <a:bodyPr/>
          <a:lstStyle/>
          <a:p>
            <a:pPr/>
          </a:p>
        </p:txBody>
      </p:sp>
      <p:sp>
        <p:nvSpPr>
          <p:cNvPr id="5"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GCnRU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2A16-58D6-D7DC-983A-AE8964746EFB}" type="slidenum">
              <a:t>‹#›</a:t>
            </a:fld>
          </a:p>
        </p:txBody>
      </p:sp>
    </p:spTree>
  </p:cSld>
  <p:clrMapOvr>
    <a:masterClrMapping/>
  </p:clrMapOvr>
</p:sldLayout>
</file>

<file path=ppt/slideLayouts/slideLayout11.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3 Colum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M4YAAAWJgAAEAAAACYAAAAIAAAAAYAAAAAAAAA="/>
              </a:ext>
            </a:extLst>
          </p:cNvSpPr>
          <p:nvPr>
            <p:ph idx="1"/>
          </p:nvPr>
        </p:nvSpPr>
        <p:spPr>
          <a:xfrm>
            <a:off x="431800" y="1511935"/>
            <a:ext cx="3600450" cy="4679315"/>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pPr/>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2GgAATAkAAJwwAAAVJgAAEAAAACYAAAAIAAAAAQAAAAAAAAA="/>
              </a:ext>
            </a:extLst>
          </p:cNvSpPr>
          <p:nvPr>
            <p:ph idx="21"/>
          </p:nvPr>
        </p:nvSpPr>
        <p:spPr>
          <a:xfrm>
            <a:off x="4301490" y="1511300"/>
            <a:ext cx="3600450" cy="4679315"/>
          </a:xfrm>
        </p:spPr>
        <p:txBody>
          <a:bodyPr/>
          <a:lstStyle/>
          <a:p>
            <a:pPr/>
          </a:p>
        </p:txBody>
      </p:sp>
      <p:sp>
        <p:nvSpPr>
          <p:cNvPr id="5" name="Text Placeholder 5"/>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FMgAATAkAAGtIAAAVJgAAEAAAACYAAAAIAAAAAQAAAAAAAAA="/>
              </a:ext>
            </a:extLst>
          </p:cNvSpPr>
          <p:nvPr>
            <p:ph idx="22"/>
          </p:nvPr>
        </p:nvSpPr>
        <p:spPr>
          <a:xfrm>
            <a:off x="8171815" y="1511300"/>
            <a:ext cx="3600450" cy="4679315"/>
          </a:xfrm>
        </p:spPr>
        <p:txBody>
          <a:bodyPr/>
          <a:lstStyle/>
          <a:p>
            <a:pPr/>
          </a:p>
        </p:txBody>
      </p:sp>
      <p:sp>
        <p:nvSpPr>
          <p:cNvPr id="6"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EB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414B-05D6-D7B7-983A-F3E20F746EA6}" type="slidenum">
              <a:t>‹#›</a:t>
            </a:fld>
          </a:p>
        </p:txBody>
      </p:sp>
    </p:spTree>
  </p:cSld>
  <p:clrMapOvr>
    <a:masterClrMapping/>
  </p:clrMapOvr>
</p:sldLayout>
</file>

<file path=ppt/slideLayouts/slideLayout1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5 Colum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PIPAAAWJgAAEAAAACYAAAAIAAAAAYAAAAAAAAA="/>
              </a:ext>
            </a:extLst>
          </p:cNvSpPr>
          <p:nvPr>
            <p:ph idx="1"/>
          </p:nvPr>
        </p:nvSpPr>
        <p:spPr>
          <a:xfrm>
            <a:off x="431800" y="1511935"/>
            <a:ext cx="2160270" cy="4679315"/>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pPr/>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GEAAATQkAABAeAAAWJgAAEAAAACYAAAAIAAAAAQAAAAAAAAA="/>
              </a:ext>
            </a:extLst>
          </p:cNvSpPr>
          <p:nvPr>
            <p:ph idx="21"/>
          </p:nvPr>
        </p:nvSpPr>
        <p:spPr>
          <a:xfrm>
            <a:off x="2726690" y="1511935"/>
            <a:ext cx="2160270" cy="4679315"/>
          </a:xfrm>
        </p:spPr>
        <p:txBody>
          <a:bodyPr/>
          <a:lstStyle/>
          <a:p>
            <a:pPr/>
          </a:p>
        </p:txBody>
      </p:sp>
      <p:sp>
        <p:nvSpPr>
          <p:cNvPr id="5" name="Text Placeholder 5"/>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iRqgE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kHgAATQkAAC4sAAAWJgAAEAAAACYAAAAIAAAAAQAAAAAAAAA="/>
              </a:ext>
            </a:extLst>
          </p:cNvSpPr>
          <p:nvPr>
            <p:ph idx="22"/>
          </p:nvPr>
        </p:nvSpPr>
        <p:spPr>
          <a:xfrm>
            <a:off x="5021580" y="1511935"/>
            <a:ext cx="2160270" cy="4679315"/>
          </a:xfrm>
        </p:spPr>
        <p:txBody>
          <a:bodyPr/>
          <a:lstStyle/>
          <a:p>
            <a:pPr/>
          </a:p>
        </p:txBody>
      </p:sp>
      <p:sp>
        <p:nvSpPr>
          <p:cNvPr id="6" name="Text Placeholder 6"/>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CLQAARgkAAEw6AAAPJgAAEAAAACYAAAAIAAAAAQAAAAAAAAA="/>
              </a:ext>
            </a:extLst>
          </p:cNvSpPr>
          <p:nvPr>
            <p:ph idx="23"/>
          </p:nvPr>
        </p:nvSpPr>
        <p:spPr>
          <a:xfrm>
            <a:off x="7316470" y="1507490"/>
            <a:ext cx="2160270" cy="4679315"/>
          </a:xfrm>
        </p:spPr>
        <p:txBody>
          <a:bodyPr/>
          <a:lstStyle/>
          <a:p>
            <a:pPr/>
          </a:p>
        </p:txBody>
      </p:sp>
      <p:sp>
        <p:nvSpPr>
          <p:cNvPr id="7" name="Text Placeholder 7"/>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gOwAARgkAAGtIAAAWJgAAEAAAACYAAAAIAAAAAQAAAAAAAAA="/>
              </a:ext>
            </a:extLst>
          </p:cNvSpPr>
          <p:nvPr>
            <p:ph idx="24"/>
          </p:nvPr>
        </p:nvSpPr>
        <p:spPr>
          <a:xfrm>
            <a:off x="9611360" y="1507490"/>
            <a:ext cx="2160905" cy="4683760"/>
          </a:xfrm>
        </p:spPr>
        <p:txBody>
          <a:bodyPr/>
          <a:lstStyle/>
          <a:p>
            <a:pPr/>
          </a:p>
        </p:txBody>
      </p:sp>
      <p:sp>
        <p:nvSpPr>
          <p:cNvPr id="8"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16DD-93D6-D7E0-983A-65B558746E30}" type="slidenum">
              <a:t>‹#›</a:t>
            </a:fld>
          </a:p>
        </p:txBody>
      </p:sp>
    </p:spTree>
  </p:cSld>
  <p:clrMapOvr>
    <a:masterClrMapping/>
  </p:clrMapOvr>
</p:sldLayout>
</file>

<file path=ppt/slideLayouts/slideLayout13.xml><?xml version="1.0" encoding="utf-8"?>
<p:sldLayout xmlns:p="http://schemas.openxmlformats.org/presentationml/2006/main" xmlns:p14="http://schemas.microsoft.com/office/powerpoint/2010/main" xmlns:r="http://schemas.openxmlformats.org/officeDocument/2006/relationships" xmlns:a="http://schemas.openxmlformats.org/drawingml/2006/main" showMasterSp="0" type="tx">
  <p:cSld name="Title Slide">
    <p:bg>
      <p:bgPr>
        <a:solidFill>
          <a:srgbClr val="F2F2F2"/>
        </a:solidFill>
        <a:effectLst/>
      </p:bgPr>
    </p:bg>
    <p:spTree>
      <p:nvGrpSpPr>
        <p:cNvPr id="1" name=""/>
        <p:cNvGrpSpPr/>
        <p:nvPr/>
      </p:nvGrpSpPr>
      <p:grpSpPr>
        <a:xfrm>
          <a:off x="0" y="0"/>
          <a:ext cx="0" cy="0"/>
          <a:chOff x="0" y="0"/>
          <a:chExt cx="0" cy="0"/>
        </a:xfrm>
      </p:grpSpPr>
      <p:sp>
        <p:nvSpPr>
          <p:cNvPr id="2" name="Click to edit presentation title"/>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wEwAASxEAAABLAAANGQAAEAAAACYAAAAIAAAAvYAAAH8AAAA="/>
              </a:ext>
            </a:extLst>
          </p:cNvSpPr>
          <p:nvPr>
            <p:ph type="title"/>
          </p:nvPr>
        </p:nvSpPr>
        <p:spPr>
          <a:xfrm>
            <a:off x="3200400" y="2811145"/>
            <a:ext cx="8991600" cy="1261110"/>
          </a:xfrm>
          <a:solidFill>
            <a:srgbClr val="FFFFFF"/>
          </a:solidFill>
        </p:spPr>
        <p:txBody>
          <a:bodyPr vert="horz" wrap="square" lIns="179705" tIns="179705" rIns="179705" bIns="179705" numCol="1" spcCol="215900" anchor="t">
            <a:prstTxWarp prst="textNoShape">
              <a:avLst/>
            </a:prstTxWarp>
          </a:bodyPr>
          <a:lstStyle>
            <a:lvl1pPr algn="r">
              <a:defRPr sz="6000" spc="-58"/>
            </a:lvl1pPr>
          </a:lstStyle>
          <a:p>
            <a:pPr/>
            <a:r>
              <a:t>Click to edit presentation title</a:t>
            </a:r>
          </a:p>
        </p:txBody>
      </p:sp>
      <p:sp>
        <p:nvSpPr>
          <p:cNvPr id="3" name="Body Level One…"/>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wEwAA+xgAACs8AACOHAAAEAAAACYAAAAIAAAAPYAAAH8AAAA="/>
              </a:ext>
            </a:extLst>
          </p:cNvSpPr>
          <p:nvPr>
            <p:ph idx="1"/>
          </p:nvPr>
        </p:nvSpPr>
        <p:spPr>
          <a:xfrm>
            <a:off x="3200400" y="4060825"/>
            <a:ext cx="6580505" cy="581025"/>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lgn="ctr">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 name="Rectangle 12"/>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5" name="Rectangle 13"/>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6" name="Rectangle 14"/>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Bsdg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7" name="Rectangle 7"/>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rPAAAmhAAAABLAABPEQAAEAAAACYAAAAIAAAA//////////8="/>
              </a:ext>
            </a:extLst>
          </p:cNvSpPr>
          <p:nvPr/>
        </p:nvSpPr>
        <p:spPr>
          <a:xfrm>
            <a:off x="9780905" y="269875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8"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DANQAAniYAAEBHAACWJwAAECAAACYAAAAIAAAAAQAAAAAAAAA="/>
              </a:ext>
            </a:extLst>
          </p:cNvSpPr>
          <p:nvPr>
            <p:ph type="sldNum" sz="quarter" idx="2"/>
          </p:nvPr>
        </p:nvSpPr>
        <p:spPr>
          <a:xfrm>
            <a:off x="8737600" y="6277610"/>
            <a:ext cx="2844800" cy="157480"/>
          </a:xfrm>
        </p:spPr>
        <p:txBody>
          <a:bodyPr/>
          <a:lstStyle/>
          <a:p>
            <a:pPr/>
            <a:fld id="{3B827325-6BD6-D785-983A-9DD03D746EC8}" type="slidenum">
              <a:t>‹#›</a:t>
            </a:fld>
          </a:p>
        </p:txBody>
      </p:sp>
    </p:spTree>
  </p:cSld>
  <p:clrMapOvr>
    <a:masterClrMapping/>
  </p:clrMapOvr>
</p:sldLayout>
</file>

<file path=ppt/slideLayouts/slideLayout14.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Section Header">
    <p:bg>
      <p:bgPr>
        <a:solidFill>
          <a:srgbClr val="404040"/>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pr="smNativeData" val="SMDATA_13_MNq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9////RA0AAKQkAABQGQAAEAAAACYAAAAIAAAAPYAAAH8AAAA="/>
              </a:ext>
            </a:extLst>
          </p:cNvSpPr>
          <p:nvPr>
            <p:ph type="title"/>
          </p:nvPr>
        </p:nvSpPr>
        <p:spPr>
          <a:xfrm>
            <a:off x="-1905" y="2156460"/>
            <a:ext cx="5958205" cy="1958340"/>
          </a:xfrm>
          <a:solidFill>
            <a:srgbClr val="FFFFFF"/>
          </a:solidFill>
        </p:spPr>
        <p:txBody>
          <a:bodyPr vert="horz" wrap="square" lIns="179705" tIns="179705" rIns="179705" bIns="179705" numCol="1" spcCol="215900" anchor="ctr">
            <a:prstTxWarp prst="textNoShape">
              <a:avLst/>
            </a:prstTxWarp>
          </a:bodyPr>
          <a:lstStyle>
            <a:lvl1pPr>
              <a:defRPr sz="6000" b="0" spc="-64">
                <a:latin typeface="Corbel" pitchFamily="2" charset="0"/>
                <a:ea typeface="Calibri" pitchFamily="2" charset="0"/>
                <a:cs typeface="Calibri" pitchFamily="2" charset="0"/>
              </a:defRPr>
            </a:lvl1pPr>
          </a:lstStyle>
          <a:p>
            <a:pPr/>
            <a:r>
              <a:t>Click to edit section divider</a:t>
            </a:r>
          </a:p>
        </p:txBody>
      </p:sp>
      <p:sp>
        <p:nvSpPr>
          <p:cNvPr id="3" name="Rectangle 7"/>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AAAAADCAAANUOAADBIAAAEAAAACYAAAAIAAAA//////////8="/>
              </a:ext>
            </a:extLst>
          </p:cNvSpPr>
          <p:nvPr/>
        </p:nvSpPr>
        <p:spPr>
          <a:xfrm>
            <a:off x="0" y="5209540"/>
            <a:ext cx="241109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4" name="Rectangle 12"/>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5" name="Rectangle 13"/>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6" name="Rectangle 14"/>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7" name="Body Level One…"/>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AAAAAAUBkAAKQkAAAMIAAAEAAAACYAAAAIAAAAPYAAAH8AAAA="/>
              </a:ext>
            </a:extLst>
          </p:cNvSpPr>
          <p:nvPr>
            <p:ph idx="1"/>
          </p:nvPr>
        </p:nvSpPr>
        <p:spPr>
          <a:xfrm>
            <a:off x="0" y="4114800"/>
            <a:ext cx="5956300" cy="1094740"/>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buNone/>
              <a:defRPr>
                <a:solidFill>
                  <a:srgbClr val="FFFFFF"/>
                </a:solidFill>
              </a:defRPr>
            </a:lvl1pPr>
            <a:lvl2pPr>
              <a:buFontTx/>
              <a:buChar char="•"/>
              <a:defRPr>
                <a:solidFill>
                  <a:srgbClr val="FFFFFF"/>
                </a:solidFill>
              </a:defRPr>
            </a:lvl2pPr>
            <a:lvl3pPr>
              <a:buFontTx/>
              <a:defRPr>
                <a:solidFill>
                  <a:srgbClr val="FFFFFF"/>
                </a:solidFill>
              </a:defRPr>
            </a:lvl3pPr>
            <a:lvl4pPr>
              <a:buFontTx/>
              <a:defRPr>
                <a:solidFill>
                  <a:srgbClr val="FFFFFF"/>
                </a:solidFill>
              </a:defRPr>
            </a:lvl4pPr>
            <a:lvl5pP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6F82-CCD6-D799-983A-3ACC21746E6F}" type="slidenum">
              <a:t>‹#›</a:t>
            </a:fld>
          </a:p>
        </p:txBody>
      </p:sp>
    </p:spTree>
  </p:cSld>
  <p:clrMapOvr>
    <a:masterClrMapping/>
  </p:clrMapOvr>
</p:sldLayout>
</file>

<file path=ppt/slideLayouts/slideLayout15.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nd Content">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Click to edit page title</a:t>
            </a:r>
          </a:p>
        </p:txBody>
      </p:sp>
      <p:sp>
        <p:nvSpPr>
          <p:cNvPr id="3"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FhIAAAWJgAAEAAAACYAAAAIAAAAAYAAAAAAAAA="/>
              </a:ext>
            </a:extLst>
          </p:cNvSpPr>
          <p:nvPr>
            <p:ph idx="1"/>
          </p:nvPr>
        </p:nvSpPr>
        <p:spPr>
          <a:xfrm>
            <a:off x="431800" y="1007745"/>
            <a:ext cx="11328400" cy="5183505"/>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0DC0-8ED6-D7FB-983A-78AE43746E2D}" type="slidenum">
              <a:t>‹#›</a:t>
            </a:fld>
          </a:p>
        </p:txBody>
      </p:sp>
    </p:spTree>
  </p:cSld>
  <p:clrMapOvr>
    <a:masterClrMapping/>
  </p:clrMapOvr>
</p:sldLayout>
</file>

<file path=ppt/slideLayouts/slideLayout16.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wo Content">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UJgAAMgYAAGtIAAAAJgAAEAAAACYAAAAIAAAAAYAAAAAAAAA="/>
              </a:ext>
            </a:extLst>
          </p:cNvSpPr>
          <p:nvPr>
            <p:ph idx="1"/>
          </p:nvPr>
        </p:nvSpPr>
        <p:spPr>
          <a:xfrm>
            <a:off x="6311900" y="1007110"/>
            <a:ext cx="5460365" cy="5170170"/>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6DBB-F5D6-D79B-983A-03CE23746E56}" type="slidenum">
              <a:t>‹#›</a:t>
            </a:fld>
          </a:p>
        </p:txBody>
      </p:sp>
    </p:spTree>
  </p:cSld>
  <p:clrMapOvr>
    <a:masterClrMapping/>
  </p:clrMapOvr>
</p:sldLayout>
</file>

<file path=ppt/slideLayouts/slideLayout17.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Comparis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Rectangle 10"/>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QAYAAN0OAAD1BgAAEAAAACYAAAAIAAAA//////////8="/>
              </a:ext>
            </a:extLst>
          </p:cNvSpPr>
          <p:nvPr/>
        </p:nvSpPr>
        <p:spPr>
          <a:xfrm>
            <a:off x="431800" y="1016000"/>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4" name="Rectangle 11"/>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QAAAA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DBJgAAQAYAAPYyAAD1BgAAEAAAACYAAAAIAAAA//////////8="/>
              </a:ext>
            </a:extLst>
          </p:cNvSpPr>
          <p:nvPr/>
        </p:nvSpPr>
        <p:spPr>
          <a:xfrm>
            <a:off x="6299835" y="1016000"/>
            <a:ext cx="1984375" cy="114935"/>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5" name="Body Level One…"/>
          <p:cNvSpPr>
            <a:spLocks noGrp="1" noChangeArrowheads="1"/>
            <a:extLst>
              <a:ext uri="smNativeData">
                <pr:smNativeData xmlns:pr="smNativeData" val="SMDATA_13_MNq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iAcAACwkAAC9CQAAEAAAACYAAAAIAAAAgYAAAAAAAAA="/>
              </a:ext>
            </a:extLst>
          </p:cNvSpPr>
          <p:nvPr>
            <p:ph idx="1"/>
          </p:nvPr>
        </p:nvSpPr>
        <p:spPr>
          <a:xfrm>
            <a:off x="431800" y="1224280"/>
            <a:ext cx="5448300" cy="358775"/>
          </a:xfrm>
        </p:spPr>
        <p:txBody>
          <a:bodyPr vert="horz" wrap="square" lIns="0" tIns="0" rIns="0" bIns="0" numCol="1" spcCol="215900" anchor="b">
            <a:prstTxWarp prst="textNoShape">
              <a:avLst/>
            </a:prstTxWarp>
          </a:bodyPr>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a:r>
              <a:t>Body Level One</a:t>
            </a:r>
          </a:p>
          <a:p>
            <a:pPr lvl="1"/>
            <a:r>
              <a:t>Body Level Two</a:t>
            </a:r>
          </a:p>
          <a:p>
            <a:pPr lvl="2"/>
            <a:r>
              <a:t>Body Level Three</a:t>
            </a:r>
          </a:p>
          <a:p>
            <a:pPr lvl="3"/>
            <a:r>
              <a:t>Body Level Four</a:t>
            </a:r>
          </a:p>
          <a:p>
            <a:pPr lvl="4"/>
            <a:r>
              <a:t>Body Level Five</a:t>
            </a:r>
          </a:p>
        </p:txBody>
      </p:sp>
      <p:sp>
        <p:nvSpPr>
          <p:cNvPr id="6" name="Text Placeholder 4"/>
          <p:cNvSpPr>
            <a:spLocks noGrp="1" noChangeArrowheads="1"/>
            <a:extLst>
              <a:ext uri="smNativeData">
                <pr:smNativeData xmlns:pr="smNativeData" val="SMDATA_13_MNq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UJgAAiAcAAFhIAAC9CQAAEAAAACYAAAAIAAAAgQAAAAAAAAA="/>
              </a:ext>
            </a:extLst>
          </p:cNvSpPr>
          <p:nvPr>
            <p:ph idx="21"/>
          </p:nvPr>
        </p:nvSpPr>
        <p:spPr>
          <a:xfrm>
            <a:off x="6311900" y="1224280"/>
            <a:ext cx="5448300" cy="358775"/>
          </a:xfrm>
        </p:spPr>
        <p:txBody>
          <a:bodyPr vert="horz" wrap="square" lIns="0" tIns="0" rIns="0" bIns="0" numCol="1" spcCol="215900" anchor="b">
            <a:prstTxWarp prst="textNoShape">
              <a:avLst/>
            </a:prstTxWarp>
          </a:bodyPr>
          <a:lstStyle/>
          <a:p>
            <a:pPr/>
          </a:p>
        </p:txBody>
      </p:sp>
      <p:sp>
        <p:nvSpPr>
          <p:cNvPr id="7"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5D3B-75D6-D7AB-983A-83FE13746ED6}" type="slidenum">
              <a:t>‹#›</a:t>
            </a:fld>
          </a:p>
        </p:txBody>
      </p:sp>
    </p:spTree>
  </p:cSld>
  <p:clrMapOvr>
    <a:masterClrMapping/>
  </p:clrMapOvr>
</p:sldLayout>
</file>

<file path=ppt/slideLayouts/slideLayout18.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Content with Capti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NkaAABXCwAAEAAAACYAAAAIAAAAgQAAAAAAAAA="/>
              </a:ext>
            </a:extLst>
          </p:cNvSpPr>
          <p:nvPr>
            <p:ph type="title"/>
          </p:nvPr>
        </p:nvSpPr>
        <p:spPr>
          <a:xfrm>
            <a:off x="431800" y="431800"/>
            <a:ext cx="3932555" cy="1411605"/>
          </a:xfrm>
        </p:spPr>
        <p:txBody>
          <a:bodyPr vert="horz" wrap="square" lIns="0" tIns="0" rIns="0" bIns="0" numCol="1" spcCol="215900" anchor="b">
            <a:prstTxWarp prst="textNoShape">
              <a:avLst/>
            </a:prstTxWarp>
          </a:bodyPr>
          <a:lstStyle/>
          <a:p>
            <a:pPr/>
            <a:r>
              <a:t>Click to edit page title</a:t>
            </a:r>
          </a:p>
        </p:txBody>
      </p:sp>
      <p:sp>
        <p:nvSpPr>
          <p:cNvPr id="3" name="Rectangle 10"/>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pQsAAN0OAABaDAAAEAAAACYAAAAIAAAA//////////8="/>
              </a:ext>
            </a:extLst>
          </p:cNvSpPr>
          <p:nvPr/>
        </p:nvSpPr>
        <p:spPr>
          <a:xfrm>
            <a:off x="431800" y="1892935"/>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4"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1HQAAqAIAAFhIAAAOJAAAEAAAACYAAAAIAAAAAYAAAAAAAAA="/>
              </a:ext>
            </a:extLst>
          </p:cNvSpPr>
          <p:nvPr>
            <p:ph idx="1"/>
          </p:nvPr>
        </p:nvSpPr>
        <p:spPr>
          <a:xfrm>
            <a:off x="4788535" y="431800"/>
            <a:ext cx="6971665" cy="5429250"/>
          </a:xfrm>
        </p:spPr>
        <p:txBody>
          <a:bodyPr/>
          <a:lstStyle>
            <a:lvl1pPr marL="266700" indent="-266700">
              <a:buFont typeface="Arial" pitchFamily="2" charset="0"/>
              <a:buChar char="•"/>
              <a:defRPr sz="2000"/>
            </a:lvl1pPr>
            <a:lvl2pPr marL="573405" indent="-306705">
              <a:buFont typeface="Arial" pitchFamily="2" charset="0"/>
              <a:buChar char="•"/>
              <a:defRPr sz="2000"/>
            </a:lvl2pPr>
            <a:lvl3pPr marL="876300" indent="-333375">
              <a:buFont typeface="Arial" pitchFamily="2" charset="0"/>
              <a:defRPr sz="2000"/>
            </a:lvl3pPr>
            <a:lvl4pPr marL="1190625" indent="-381000">
              <a:buFont typeface="Arial" pitchFamily="2" charset="0"/>
              <a:defRPr sz="2000"/>
            </a:lvl4pPr>
            <a:lvl5pPr marL="1457325" indent="-381000">
              <a:buFont typeface="Arial" pitchFamily="2" charset="0"/>
              <a:defRPr sz="2000"/>
            </a:lvl5pPr>
          </a:lstStyle>
          <a:p>
            <a:pPr/>
            <a:r>
              <a:t>Body Level One</a:t>
            </a:r>
          </a:p>
          <a:p>
            <a:pPr lvl="1"/>
            <a:r>
              <a:t>Body Level Two</a:t>
            </a:r>
          </a:p>
          <a:p>
            <a:pPr lvl="2"/>
            <a:r>
              <a:t>Body Level Three</a:t>
            </a:r>
          </a:p>
          <a:p>
            <a:pPr lvl="3"/>
            <a:r>
              <a:t>Body Level Four</a:t>
            </a:r>
          </a:p>
          <a:p>
            <a:pPr lvl="4"/>
            <a:r>
              <a:t>Body Level Five</a:t>
            </a:r>
          </a:p>
        </p:txBody>
      </p:sp>
      <p:sp>
        <p:nvSpPr>
          <p:cNvPr id="5" name="Text Placeholder 3"/>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wAANkaAAAbJAAAEAAAACYAAAAIAAAAAQAAAAAAAAA="/>
              </a:ext>
            </a:extLst>
          </p:cNvSpPr>
          <p:nvPr>
            <p:ph idx="21"/>
          </p:nvPr>
        </p:nvSpPr>
        <p:spPr>
          <a:xfrm>
            <a:off x="431800" y="2057400"/>
            <a:ext cx="3932555" cy="3811905"/>
          </a:xfrm>
        </p:spPr>
        <p:txBody>
          <a:bodyPr/>
          <a:lstStyle/>
          <a:p>
            <a:pPr/>
          </a:p>
        </p:txBody>
      </p:sp>
      <p:sp>
        <p:nvSpPr>
          <p:cNvPr id="6"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6396-D8D6-D795-983A-2EC02D746E7B}" type="slidenum">
              <a:t>‹#›</a:t>
            </a:fld>
          </a:p>
        </p:txBody>
      </p:sp>
    </p:spTree>
  </p:cSld>
  <p:clrMapOvr>
    <a:masterClrMapping/>
  </p:clrMapOvr>
</p:sldLayout>
</file>

<file path=ppt/slideLayouts/slideLayout19.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Picture with Capti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NkaAABXCwAAEAAAACYAAAAIAAAAgQAAAAAAAAA="/>
              </a:ext>
            </a:extLst>
          </p:cNvSpPr>
          <p:nvPr>
            <p:ph type="title"/>
          </p:nvPr>
        </p:nvSpPr>
        <p:spPr>
          <a:xfrm>
            <a:off x="431800" y="431800"/>
            <a:ext cx="3932555" cy="1411605"/>
          </a:xfrm>
        </p:spPr>
        <p:txBody>
          <a:bodyPr vert="horz" wrap="square" lIns="0" tIns="0" rIns="0" bIns="0" numCol="1" spcCol="215900" anchor="b">
            <a:prstTxWarp prst="textNoShape">
              <a:avLst/>
            </a:prstTxWarp>
          </a:bodyPr>
          <a:lstStyle/>
          <a:p>
            <a:pPr/>
            <a:r>
              <a:t>Click to edit page title</a:t>
            </a:r>
          </a:p>
        </p:txBody>
      </p:sp>
      <p:sp>
        <p:nvSpPr>
          <p:cNvPr id="3" name="Rectangle 10"/>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CoAgAApQsAAN0OAABaDAAAEAAAACYAAAAIAAAA//////////8="/>
              </a:ext>
            </a:extLst>
          </p:cNvSpPr>
          <p:nvPr/>
        </p:nvSpPr>
        <p:spPr>
          <a:xfrm>
            <a:off x="431800" y="1892935"/>
            <a:ext cx="1984375" cy="114935"/>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4"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wAANkaAAAbJAAAEAAAACYAAAAIAAAAAYAAAAAAAAA="/>
              </a:ext>
            </a:extLst>
          </p:cNvSpPr>
          <p:nvPr>
            <p:ph idx="1"/>
          </p:nvPr>
        </p:nvSpPr>
        <p:spPr>
          <a:xfrm>
            <a:off x="431800" y="2057400"/>
            <a:ext cx="3932555" cy="3811905"/>
          </a:xfrm>
        </p:spPr>
        <p:txBody>
          <a:bodyPr/>
          <a:lstStyle>
            <a:lvl1pPr marL="0" indent="0">
              <a:buNone/>
              <a:defRPr sz="1600"/>
            </a:lvl1pPr>
            <a:lvl2pPr marL="0" indent="0">
              <a:buNone/>
              <a:defRPr sz="1600"/>
            </a:lvl2pPr>
            <a:lvl3pPr marL="0" indent="0">
              <a:buNone/>
              <a:defRPr sz="1600"/>
            </a:lvl3pPr>
            <a:lvl4pPr marL="0" indent="0">
              <a:buNone/>
              <a:defRPr sz="1600"/>
            </a:lvl4pPr>
            <a:lvl5pPr marL="0" indent="0">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5" name="Picture Placeholder 2"/>
          <p:cNvSpPr>
            <a:spLocks noGrp="1" noChangeArrowheads="1"/>
            <a:extLst>
              <a:ext uri="smNativeData">
                <pr:smNativeData xmlns:pr="smNativeData" val="SMDATA_13_MNq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1HQAAqAIAAFhIAAAOJAAAEAAAACYAAAAIAAAAPaAAAAAAAAA="/>
              </a:ext>
            </a:extLst>
          </p:cNvSpPr>
          <p:nvPr>
            <p:ph type="pic" idx="21"/>
          </p:nvPr>
        </p:nvSpPr>
        <p:spPr>
          <a:xfrm>
            <a:off x="4788535" y="431800"/>
            <a:ext cx="6971665" cy="5429250"/>
          </a:xfrm>
        </p:spPr>
        <p:txBody>
          <a:bodyPr vert="horz" wrap="square" lIns="91440" tIns="45720" rIns="91440" bIns="45720" numCol="1" spcCol="215900" anchor="t">
            <a:prstTxWarp prst="textNoShape">
              <a:avLst/>
            </a:prstTxWarp>
          </a:bodyPr>
          <a:lstStyle/>
          <a:p>
            <a:pPr/>
          </a:p>
        </p:txBody>
      </p:sp>
      <p:sp>
        <p:nvSpPr>
          <p:cNvPr id="6"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1B65-2BD6-D7ED-983A-DDB855746E88}" type="slidenum">
              <a:t>‹#›</a:t>
            </a:fld>
          </a:p>
        </p:txBody>
      </p:sp>
    </p:spTree>
  </p:cSld>
  <p:clrMapOvr>
    <a:masterClrMapping/>
  </p:clrMapOvr>
</p:sldLayout>
</file>

<file path=ppt/slideLayouts/slideLayout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Divider Slide 1">
    <p:bg>
      <p:bgPr>
        <a:solidFill>
          <a:srgbClr val="F2F2F2"/>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Y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cJgAAkA0AAABLAACGGQAAEAAAACYAAAAIAAAAvYAAAH8AAAA="/>
              </a:ext>
            </a:extLst>
          </p:cNvSpPr>
          <p:nvPr>
            <p:ph type="title"/>
          </p:nvPr>
        </p:nvSpPr>
        <p:spPr>
          <a:xfrm>
            <a:off x="6235700" y="2204720"/>
            <a:ext cx="5956300" cy="1944370"/>
          </a:xfrm>
          <a:solidFill>
            <a:srgbClr val="FFFFFF"/>
          </a:solidFill>
        </p:spPr>
        <p:txBody>
          <a:bodyPr vert="horz" wrap="square" lIns="179705" tIns="179705" rIns="179705" bIns="179705" numCol="1" spcCol="215900" anchor="t">
            <a:prstTxWarp prst="textNoShape">
              <a:avLst/>
            </a:prstTxWarp>
          </a:bodyPr>
          <a:lstStyle>
            <a:lvl1pPr algn="r">
              <a:defRPr sz="6000" spc="-58"/>
            </a:lvl1pPr>
          </a:lstStyle>
          <a:p>
            <a:pPr/>
            <a:r>
              <a:t>Click to edit section divider</a:t>
            </a:r>
          </a:p>
        </p:txBody>
      </p:sp>
      <p:sp>
        <p:nvSpPr>
          <p:cNvPr id="3" name="Body Level One…"/>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BcJgAAhhkAAABLAABLIAAAEAAAACYAAAAIAAAAPYAAAH8AAAA="/>
              </a:ext>
            </a:extLst>
          </p:cNvSpPr>
          <p:nvPr>
            <p:ph idx="1"/>
          </p:nvPr>
        </p:nvSpPr>
        <p:spPr>
          <a:xfrm>
            <a:off x="6235700" y="4149090"/>
            <a:ext cx="5956300" cy="1100455"/>
          </a:xfrm>
          <a:solidFill>
            <a:srgbClr val="000000">
              <a:alpha val="79000"/>
            </a:srgbClr>
          </a:solidFill>
        </p:spPr>
        <p:txBody>
          <a:bodyPr vert="horz" wrap="square" lIns="179705" tIns="179705" rIns="179705" bIns="179705" numCol="1" spcCol="215900" anchor="t">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pPr/>
            <a:r>
              <a:t>Click to edit Master subtitle style</a:t>
            </a:r>
          </a:p>
          <a:p>
            <a:pPr lvl="1"/>
          </a:p>
          <a:p>
            <a:pPr lvl="2"/>
          </a:p>
          <a:p>
            <a:pPr lvl="3"/>
          </a:p>
          <a:p>
            <a:pPr lvl="4"/>
          </a:p>
        </p:txBody>
      </p:sp>
      <p:sp>
        <p:nvSpPr>
          <p:cNvPr id="4" name="Rectangle 7"/>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rPAAASCAAAABLAAD9IAAAEAAAACYAAAAIAAAA//////////8="/>
              </a:ext>
            </a:extLst>
          </p:cNvSpPr>
          <p:nvPr/>
        </p:nvSpPr>
        <p:spPr>
          <a:xfrm>
            <a:off x="9780905" y="524764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5" name="Rectangle 12"/>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6" name="Rectangle 13"/>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7" name="Rectangle 14"/>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8"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1111-5FD6-D7E7-983A-A9B25F746EFC}" type="slidenum">
              <a:t>‹#›</a:t>
            </a:fld>
          </a:p>
        </p:txBody>
      </p:sp>
    </p:spTree>
  </p:cSld>
  <p:clrMapOvr>
    <a:masterClrMapping/>
  </p:clrMapOvr>
</p:sldLayout>
</file>

<file path=ppt/slideLayouts/slideLayout20.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nd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Click to edit page title</a:t>
            </a:r>
          </a:p>
        </p:txBody>
      </p:sp>
      <p:sp>
        <p:nvSpPr>
          <p:cNvPr id="3"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pPr/>
            <a:r>
              <a:t>Subtitle</a:t>
            </a:r>
          </a:p>
          <a:p>
            <a:pPr lvl="1"/>
          </a:p>
          <a:p>
            <a:pPr lvl="2"/>
          </a:p>
          <a:p>
            <a:pPr lvl="3"/>
          </a:p>
          <a:p>
            <a:pPr lvl="4"/>
          </a:p>
        </p:txBody>
      </p:sp>
      <p:sp>
        <p:nvSpPr>
          <p:cNvPr id="4"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25E4-AAD6-D7D3-983A-5C866B746E09}" type="slidenum">
              <a:t>‹#›</a:t>
            </a:fld>
          </a:p>
        </p:txBody>
      </p:sp>
    </p:spTree>
  </p:cSld>
  <p:clrMapOvr>
    <a:masterClrMapping/>
  </p:clrMapOvr>
</p:sldLayout>
</file>

<file path=ppt/slideLayouts/slideLayout21.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Only">
    <p:spTree>
      <p:nvGrpSpPr>
        <p:cNvPr id="1" name=""/>
        <p:cNvGrpSpPr/>
        <p:nvPr/>
      </p:nvGrpSpPr>
      <p:grpSpPr>
        <a:xfrm>
          <a:off x="0" y="0"/>
          <a:ext cx="0" cy="0"/>
          <a:chOff x="0" y="0"/>
          <a:chExt cx="0" cy="0"/>
        </a:xfrm>
      </p:grpSpPr>
      <p:sp>
        <p:nvSpPr>
          <p:cNvPr id="2" name="Title Text"/>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Title Text</a:t>
            </a:r>
          </a:p>
        </p:txBody>
      </p:sp>
      <p:sp>
        <p:nvSpPr>
          <p:cNvPr id="3"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48B2-FCD6-D7BE-983A-0AEB06746E5F}" type="slidenum">
              <a:t>‹#›</a:t>
            </a:fld>
          </a:p>
        </p:txBody>
      </p:sp>
    </p:spTree>
  </p:cSld>
  <p:clrMapOvr>
    <a:masterClrMapping/>
  </p:clrMapOvr>
</p:sldLayout>
</file>

<file path=ppt/slideLayouts/slideLayout2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1_Title Only">
    <p:spTree>
      <p:nvGrpSpPr>
        <p:cNvPr id="1" name=""/>
        <p:cNvGrpSpPr/>
        <p:nvPr/>
      </p:nvGrpSpPr>
      <p:grpSpPr>
        <a:xfrm>
          <a:off x="0" y="0"/>
          <a:ext cx="0" cy="0"/>
          <a:chOff x="0" y="0"/>
          <a:chExt cx="0" cy="0"/>
        </a:xfrm>
      </p:grpSpPr>
      <p:sp>
        <p:nvSpPr>
          <p:cNvPr id="2" name="Title Text"/>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Title Text</a:t>
            </a:r>
          </a:p>
        </p:txBody>
      </p:sp>
      <p:sp>
        <p:nvSpPr>
          <p:cNvPr id="3" name="Body Level On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9CgAAgwwAAMNAAACuHQAAEAAAACYAAAAIAAAAgYAAAAAAAAA="/>
              </a:ext>
            </a:extLst>
          </p:cNvSpPr>
          <p:nvPr>
            <p:ph idx="1"/>
          </p:nvPr>
        </p:nvSpPr>
        <p:spPr>
          <a:xfrm>
            <a:off x="1664335" y="2033905"/>
            <a:ext cx="8863330" cy="2790825"/>
          </a:xfrm>
        </p:spPr>
        <p:txBody>
          <a:bodyPr vert="horz" wrap="square" lIns="0" tIns="0" rIns="0" bIns="0" numCol="1" spcCol="215900" anchor="ctr">
            <a:prstTxWarp prst="textNoShape">
              <a:avLst/>
            </a:prstTxWarp>
          </a:bodyPr>
          <a:lstStyle>
            <a:lvl1pPr marL="0" indent="0" algn="ctr">
              <a:buNone/>
              <a:defRPr sz="6000"/>
            </a:lvl1pPr>
            <a:lvl2pPr marL="0" indent="0" algn="ctr">
              <a:buNone/>
              <a:defRPr sz="6000"/>
            </a:lvl2pPr>
            <a:lvl3pPr marL="1685925" indent="-1143000" algn="ctr">
              <a:buFontTx/>
              <a:defRPr sz="6000"/>
            </a:lvl3pPr>
            <a:lvl4pPr marL="1952625" indent="-1143000" algn="ctr">
              <a:buFontTx/>
              <a:defRPr sz="6000"/>
            </a:lvl4pPr>
            <a:lvl5pPr marL="2219325" indent="-1143000" algn="ctr">
              <a:buFontTx/>
              <a:defRPr sz="6000"/>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64BB-F5D6-D792-983A-03C72A746E56}" type="slidenum">
              <a:t>‹#›</a:t>
            </a:fld>
          </a:p>
        </p:txBody>
      </p:sp>
    </p:spTree>
  </p:cSld>
  <p:clrMapOvr>
    <a:masterClrMapping/>
  </p:clrMapOvr>
</p:sldLayout>
</file>

<file path=ppt/slideLayouts/slideLayout23.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Blank">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0333-7DD6-D7F5-983A-8BA04D746EDE}" type="slidenum">
              <a:t>‹#›</a:t>
            </a:fld>
          </a:p>
        </p:txBody>
      </p:sp>
    </p:spTree>
  </p:cSld>
  <p:clrMapOvr>
    <a:masterClrMapping/>
  </p:clrMapOvr>
</p:sldLayout>
</file>

<file path=ppt/slideLayouts/slideLayout24.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1_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pPr/>
            <a:r>
              <a:t>Subtitle</a:t>
            </a:r>
          </a:p>
          <a:p>
            <a:pPr lvl="1"/>
          </a:p>
          <a:p>
            <a:pPr lvl="2"/>
          </a:p>
          <a:p>
            <a:pPr lvl="3"/>
          </a:p>
          <a:p>
            <a:pPr lvl="4"/>
          </a:p>
        </p:txBody>
      </p:sp>
      <p:sp>
        <p:nvSpPr>
          <p:cNvPr id="4" name="Comparison Left Placeholder 1"/>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pPr/>
          </a:p>
        </p:txBody>
      </p:sp>
      <p:sp>
        <p:nvSpPr>
          <p:cNvPr id="5" name="Text Placeholder 4"/>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2"/>
          </p:nvPr>
        </p:nvSpPr>
        <p:spPr>
          <a:xfrm>
            <a:off x="6299835" y="2812415"/>
            <a:ext cx="5472430" cy="3378835"/>
          </a:xfrm>
        </p:spPr>
        <p:txBody>
          <a:bodyPr/>
          <a:lstStyle/>
          <a:p>
            <a:pPr/>
          </a:p>
        </p:txBody>
      </p:sp>
      <p:sp>
        <p:nvSpPr>
          <p:cNvPr id="6"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3845-0BD6-D7CE-983A-FD9B76746EA8}" type="slidenum">
              <a:t>‹#›</a:t>
            </a:fld>
          </a:p>
        </p:txBody>
      </p:sp>
    </p:spTree>
  </p:cSld>
  <p:clrMapOvr>
    <a:masterClrMapping/>
  </p:clrMapOvr>
</p:sldLayout>
</file>

<file path=ppt/slideLayouts/slideLayout25.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hank You">
    <p:bg>
      <p:bgPr>
        <a:solidFill>
          <a:srgbClr val="F2F2F2"/>
        </a:solidFill>
        <a:effectLst/>
      </p:bgPr>
    </p:bg>
    <p:spTree>
      <p:nvGrpSpPr>
        <p:cNvPr id="1" name=""/>
        <p:cNvGrpSpPr/>
        <p:nvPr/>
      </p:nvGrpSpPr>
      <p:grpSpPr>
        <a:xfrm>
          <a:off x="0" y="0"/>
          <a:ext cx="0" cy="0"/>
          <a:chOff x="0" y="0"/>
          <a:chExt cx="0" cy="0"/>
        </a:xfrm>
      </p:grpSpPr>
      <p:sp>
        <p:nvSpPr>
          <p:cNvPr id="2" name="Thank You"/>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NAAANxEAAABLAABzFwAAEAAAACYAAAAIAAAAvYAAAH8AAAA="/>
              </a:ext>
            </a:extLst>
          </p:cNvSpPr>
          <p:nvPr>
            <p:ph type="title"/>
          </p:nvPr>
        </p:nvSpPr>
        <p:spPr>
          <a:xfrm>
            <a:off x="8458200" y="2798445"/>
            <a:ext cx="3733800" cy="1013460"/>
          </a:xfrm>
          <a:solidFill>
            <a:srgbClr val="FFFFFF"/>
          </a:solidFill>
        </p:spPr>
        <p:txBody>
          <a:bodyPr vert="horz" wrap="square" lIns="179705" tIns="179705" rIns="179705" bIns="179705" numCol="1" spcCol="215900" anchor="t">
            <a:prstTxWarp prst="textNoShape">
              <a:avLst/>
            </a:prstTxWarp>
          </a:bodyPr>
          <a:lstStyle>
            <a:lvl1pPr algn="r">
              <a:defRPr sz="6000" spc="-58"/>
            </a:lvl1pPr>
          </a:lstStyle>
          <a:p>
            <a:pPr/>
            <a:r>
              <a:t>Thank You</a:t>
            </a:r>
          </a:p>
        </p:txBody>
      </p:sp>
      <p:sp>
        <p:nvSpPr>
          <p:cNvPr id="3" name="Body Level On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WRgAAO9FAABMGgAAEAAAACYAAAAIAAAAgYAAAH8AAAA="/>
              </a:ext>
            </a:extLst>
          </p:cNvSpPr>
          <p:nvPr>
            <p:ph idx="1"/>
          </p:nvPr>
        </p:nvSpPr>
        <p:spPr>
          <a:xfrm>
            <a:off x="8458200" y="3957955"/>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pPr/>
            <a:r>
              <a:t>Full Name</a:t>
            </a:r>
          </a:p>
          <a:p>
            <a:pPr lvl="1"/>
          </a:p>
          <a:p>
            <a:pPr lvl="2"/>
          </a:p>
          <a:p>
            <a:pPr lvl="3"/>
          </a:p>
          <a:p>
            <a:pPr lvl="4"/>
          </a:p>
        </p:txBody>
      </p:sp>
      <p:sp>
        <p:nvSpPr>
          <p:cNvPr id="4" name="Text Placeholder 6"/>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fhoAAO9FAABxHAAAEAAAACYAAAAIAAAAgYAAAH8AAAA="/>
              </a:ext>
            </a:extLst>
          </p:cNvSpPr>
          <p:nvPr>
            <p:ph idx="21"/>
          </p:nvPr>
        </p:nvSpPr>
        <p:spPr>
          <a:xfrm>
            <a:off x="8458200" y="430657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Phone Number</a:t>
            </a:r>
          </a:p>
        </p:txBody>
      </p:sp>
      <p:sp>
        <p:nvSpPr>
          <p:cNvPr id="5" name="Text Placeholder 7"/>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pBwAAO9FAACXHgAAEAAAACYAAAAIAAAAgYAAAH8AAAA="/>
              </a:ext>
            </a:extLst>
          </p:cNvSpPr>
          <p:nvPr>
            <p:ph idx="22"/>
          </p:nvPr>
        </p:nvSpPr>
        <p:spPr>
          <a:xfrm>
            <a:off x="8458200" y="465582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Email or Social Media Handle</a:t>
            </a:r>
          </a:p>
        </p:txBody>
      </p:sp>
      <p:sp>
        <p:nvSpPr>
          <p:cNvPr id="6" name="Text Placeholder 8"/>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yh4AAO9FAAC8IAAAEAAAACYAAAAIAAAAgYAAAH8AAAA="/>
              </a:ext>
            </a:extLst>
          </p:cNvSpPr>
          <p:nvPr>
            <p:ph idx="23"/>
          </p:nvPr>
        </p:nvSpPr>
        <p:spPr>
          <a:xfrm>
            <a:off x="8458200" y="5005070"/>
            <a:ext cx="2910205" cy="316230"/>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Company Website</a:t>
            </a:r>
          </a:p>
        </p:txBody>
      </p:sp>
      <p:sp>
        <p:nvSpPr>
          <p:cNvPr id="7" name="Rectangle 14"/>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8" name="Rectangle 13"/>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9" name="Rectangle 12"/>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10" name="Rectangle 7"/>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INAAAhhAAAABLAAA7EQAAEAAAACYAAAAIAAAA//////////8="/>
              </a:ext>
            </a:extLst>
          </p:cNvSpPr>
          <p:nvPr/>
        </p:nvSpPr>
        <p:spPr>
          <a:xfrm>
            <a:off x="8458200" y="2686050"/>
            <a:ext cx="3733800"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11"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7C63-2DD6-D78A-983A-DBDF32746E8E}" type="slidenum">
              <a:t>‹#›</a:t>
            </a:fld>
          </a:p>
        </p:txBody>
      </p:sp>
    </p:spTree>
  </p:cSld>
  <p:clrMapOvr>
    <a:masterClrMapping/>
  </p:clrMapOvr>
</p:sldLayout>
</file>

<file path=ppt/slideLayouts/slideLayout26.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pPr/>
            <a:r>
              <a:t>Subtitle</a:t>
            </a:r>
          </a:p>
          <a:p>
            <a:pPr lvl="1"/>
          </a:p>
          <a:p>
            <a:pPr lvl="2"/>
          </a:p>
          <a:p>
            <a:pPr lvl="3"/>
          </a:p>
          <a:p>
            <a:pPr lvl="4"/>
          </a:p>
        </p:txBody>
      </p:sp>
      <p:sp>
        <p:nvSpPr>
          <p:cNvPr id="4" name="Comparison Left Placeholder 1"/>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pPr/>
          </a:p>
        </p:txBody>
      </p:sp>
      <p:sp>
        <p:nvSpPr>
          <p:cNvPr id="5" name="Text Placeholder 4"/>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2"/>
          </p:nvPr>
        </p:nvSpPr>
        <p:spPr>
          <a:xfrm>
            <a:off x="6299835" y="2812415"/>
            <a:ext cx="5472430" cy="3378835"/>
          </a:xfrm>
        </p:spPr>
        <p:txBody>
          <a:bodyPr/>
          <a:lstStyle/>
          <a:p>
            <a:pPr/>
          </a:p>
        </p:txBody>
      </p:sp>
      <p:sp>
        <p:nvSpPr>
          <p:cNvPr id="6"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1CDB-95D6-D7EA-983A-63BF52746E36}" type="slidenum">
              <a:t>‹#›</a:t>
            </a:fld>
          </a:p>
        </p:txBody>
      </p:sp>
    </p:spTree>
  </p:cSld>
  <p:clrMapOvr>
    <a:masterClrMapping/>
  </p:clrMapOvr>
</p:sldLayout>
</file>

<file path=ppt/slideLayouts/slideLayout3.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Divier Slide 2">
    <p:bg>
      <p:bgPr>
        <a:solidFill>
          <a:srgbClr val="404040"/>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pr="smNativeData" val="SMDATA_13_MNq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gC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9////RA0AAKQkAABQGQAAEAAAACYAAAAIAAAAPYAAAH8AAAA="/>
              </a:ext>
            </a:extLst>
          </p:cNvSpPr>
          <p:nvPr>
            <p:ph type="title"/>
          </p:nvPr>
        </p:nvSpPr>
        <p:spPr>
          <a:xfrm>
            <a:off x="-1905" y="2156460"/>
            <a:ext cx="5958205" cy="1958340"/>
          </a:xfrm>
          <a:solidFill>
            <a:srgbClr val="FFFFFF"/>
          </a:solidFill>
        </p:spPr>
        <p:txBody>
          <a:bodyPr vert="horz" wrap="square" lIns="179705" tIns="179705" rIns="179705" bIns="179705" numCol="1" spcCol="215900" anchor="ctr">
            <a:prstTxWarp prst="textNoShape">
              <a:avLst/>
            </a:prstTxWarp>
          </a:bodyPr>
          <a:lstStyle>
            <a:lvl1pPr>
              <a:defRPr sz="6000" b="0" spc="-64">
                <a:latin typeface="Corbel" pitchFamily="2" charset="0"/>
                <a:ea typeface="Calibri" pitchFamily="2" charset="0"/>
                <a:cs typeface="Calibri" pitchFamily="2" charset="0"/>
              </a:defRPr>
            </a:lvl1pPr>
          </a:lstStyle>
          <a:p>
            <a:pPr/>
            <a:r>
              <a:t>Click to edit section divider</a:t>
            </a:r>
          </a:p>
        </p:txBody>
      </p:sp>
      <p:sp>
        <p:nvSpPr>
          <p:cNvPr id="3" name="Body Level One…"/>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Q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AAAAAAShkAAKQkAAAPIAAAEAAAACYAAAAIAAAAPYAAAH8AAAA="/>
              </a:ext>
            </a:extLst>
          </p:cNvSpPr>
          <p:nvPr>
            <p:ph idx="1"/>
          </p:nvPr>
        </p:nvSpPr>
        <p:spPr>
          <a:xfrm>
            <a:off x="0" y="4110990"/>
            <a:ext cx="5956300" cy="1100455"/>
          </a:xfrm>
          <a:solidFill>
            <a:srgbClr val="000000">
              <a:alpha val="79000"/>
            </a:srgbClr>
          </a:solidFill>
        </p:spPr>
        <p:txBody>
          <a:bodyPr vert="horz" wrap="square" lIns="179705" tIns="179705" rIns="179705" bIns="179705" numCol="1" spcCol="215900" anchor="t">
            <a:prstTxWarp prst="textNoShape">
              <a:avLst/>
            </a:prstTxWarp>
          </a:bodyPr>
          <a:lstStyle>
            <a:lvl1pPr marL="0" indent="0">
              <a:buNone/>
              <a:defRPr>
                <a:solidFill>
                  <a:srgbClr val="FFFFFF"/>
                </a:solidFill>
              </a:defRPr>
            </a:lvl1pPr>
            <a:lvl2pPr marL="0" indent="0">
              <a:buNone/>
              <a:defRPr>
                <a:solidFill>
                  <a:srgbClr val="FFFFFF"/>
                </a:solidFill>
              </a:defRPr>
            </a:lvl2pPr>
            <a:lvl3pPr marL="0" indent="0">
              <a:buNone/>
              <a:defRPr>
                <a:solidFill>
                  <a:srgbClr val="FFFFFF"/>
                </a:solidFill>
              </a:defRPr>
            </a:lvl3pPr>
            <a:lvl4pPr marL="0" indent="0">
              <a:buNone/>
              <a:defRPr>
                <a:solidFill>
                  <a:srgbClr val="FFFFFF"/>
                </a:solidFill>
              </a:defRPr>
            </a:lvl4pPr>
            <a:lvl5pPr marL="0" indent="0">
              <a:buNone/>
              <a:defRPr>
                <a:solidFill>
                  <a:srgbClr val="FFFFFF"/>
                </a:solidFill>
              </a:defRPr>
            </a:lvl5pPr>
          </a:lstStyle>
          <a:p>
            <a:pPr/>
            <a:r>
              <a:t>Click to edit Master subtitle style</a:t>
            </a:r>
          </a:p>
          <a:p>
            <a:pPr lvl="1"/>
          </a:p>
          <a:p>
            <a:pPr lvl="2"/>
          </a:p>
          <a:p>
            <a:pPr lvl="3"/>
          </a:p>
          <a:p>
            <a:pPr lvl="4"/>
          </a:p>
        </p:txBody>
      </p:sp>
      <p:sp>
        <p:nvSpPr>
          <p:cNvPr id="4" name="Rectangle 7"/>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AAAAADCAAANUOAADBIAAAEAAAACYAAAAIAAAA//////////8="/>
              </a:ext>
            </a:extLst>
          </p:cNvSpPr>
          <p:nvPr/>
        </p:nvSpPr>
        <p:spPr>
          <a:xfrm>
            <a:off x="0" y="5209540"/>
            <a:ext cx="241109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5" name="Rectangle 12"/>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YAAA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6" name="Rectangle 13"/>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7" name="Rectangle 14"/>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Y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8"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03C9-87D6-D7F5-983A-71A04D746E24}" type="slidenum">
              <a:t>‹#›</a:t>
            </a:fld>
          </a:p>
        </p:txBody>
      </p:sp>
    </p:spTree>
  </p:cSld>
  <p:clrMapOvr>
    <a:masterClrMapping/>
  </p:clrMapOvr>
</p:sldLayout>
</file>

<file path=ppt/slideLayouts/slideLayout4.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ext Image Layout 1">
    <p:spTree>
      <p:nvGrpSpPr>
        <p:cNvPr id="1" name=""/>
        <p:cNvGrpSpPr/>
        <p:nvPr/>
      </p:nvGrpSpPr>
      <p:grpSpPr>
        <a:xfrm>
          <a:off x="0" y="0"/>
          <a:ext cx="0" cy="0"/>
          <a:chOff x="0" y="0"/>
          <a:chExt cx="0" cy="0"/>
        </a:xfrm>
      </p:grpSpPr>
      <p:sp>
        <p:nvSpPr>
          <p:cNvPr id="2" name="Picture Placeholder 6"/>
          <p:cNvSpPr>
            <a:spLocks noGrp="1" noChangeArrowheads="1"/>
            <a:extLst>
              <a:ext uri="smNativeData">
                <pr:smNativeData xmlns:pr="smNativeData" val="SMDATA_13_MNq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0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AJQAAAAAAAABLAAAyJwAAEAAAACYAAAAIAAAAPaAAAAAAAAA="/>
              </a:ext>
            </a:extLst>
          </p:cNvSpPr>
          <p:nvPr>
            <p:ph type="pic" idx="21"/>
          </p:nvPr>
        </p:nvSpPr>
        <p:spPr>
          <a:xfrm>
            <a:off x="6096000" y="0"/>
            <a:ext cx="6096000" cy="6371590"/>
          </a:xfrm>
        </p:spPr>
        <p:txBody>
          <a:bodyPr vert="horz" wrap="square" lIns="91440" tIns="45720" rIns="91440" bIns="45720" numCol="1" spcCol="215900" anchor="t">
            <a:prstTxWarp prst="textNoShape">
              <a:avLst/>
            </a:prstTxWarp>
          </a:bodyPr>
          <a:lstStyle/>
          <a:p>
            <a:pPr/>
          </a:p>
        </p:txBody>
      </p:sp>
      <p:sp>
        <p:nvSpPr>
          <p:cNvPr id="3" name="Edit page title"/>
          <p:cNvSpPr>
            <a:spLocks noGrp="1" noChangeArrowheads="1"/>
            <a:extLst>
              <a:ext uri="smNativeData">
                <pr:smNativeData xmlns:pr="smNativeData" val="SMDATA_13_MNq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AKwAAZRcAAFhIAAB0HQAAEAAAACYAAAAIAAAAPYAAAH8AAAA="/>
              </a:ext>
            </a:extLst>
          </p:cNvSpPr>
          <p:nvPr>
            <p:ph type="title"/>
          </p:nvPr>
        </p:nvSpPr>
        <p:spPr>
          <a:xfrm>
            <a:off x="7112000" y="3803015"/>
            <a:ext cx="4648200" cy="984885"/>
          </a:xfrm>
          <a:solidFill>
            <a:srgbClr val="FFFFFF"/>
          </a:solidFill>
        </p:spPr>
        <p:txBody>
          <a:bodyPr vert="horz" wrap="square" lIns="179705" tIns="179705" rIns="179705" bIns="179705" numCol="1" spcCol="215900" anchor="ctr">
            <a:prstTxWarp prst="textNoShape">
              <a:avLst/>
            </a:prstTxWarp>
          </a:bodyPr>
          <a:lstStyle>
            <a:lvl1pPr algn="r">
              <a:defRPr sz="6000" spc="-58"/>
            </a:lvl1pPr>
          </a:lstStyle>
          <a:p>
            <a:pPr/>
            <a:r>
              <a:t>Edit page title</a:t>
            </a:r>
          </a:p>
        </p:txBody>
      </p:sp>
      <p:sp>
        <p:nvSpPr>
          <p:cNvPr id="4" name="Body Level One…"/>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DAKwAAdB0AAFhIAACbJAAAEAAAACYAAAAIAAAAPYAAAH8AAAA="/>
              </a:ext>
            </a:extLst>
          </p:cNvSpPr>
          <p:nvPr>
            <p:ph idx="1"/>
          </p:nvPr>
        </p:nvSpPr>
        <p:spPr>
          <a:xfrm>
            <a:off x="7112000" y="4787900"/>
            <a:ext cx="4648200" cy="1162685"/>
          </a:xfrm>
          <a:solidFill>
            <a:srgbClr val="000000">
              <a:alpha val="79000"/>
            </a:srgbClr>
          </a:solidFill>
        </p:spPr>
        <p:txBody>
          <a:bodyPr vert="horz" wrap="square" lIns="179705" tIns="179705" rIns="179705" bIns="179705" numCol="1" spcCol="215900" anchor="t">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pPr/>
            <a:r>
              <a:t>Subtitle</a:t>
            </a:r>
          </a:p>
          <a:p>
            <a:pPr lvl="1"/>
          </a:p>
          <a:p>
            <a:pPr lvl="2"/>
          </a:p>
          <a:p>
            <a:pPr lvl="3"/>
          </a:p>
          <a:p>
            <a:pPr lvl="4"/>
          </a:p>
        </p:txBody>
      </p:sp>
      <p:sp>
        <p:nvSpPr>
          <p:cNvPr id="5" name="Rectangle 7"/>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CCOQAAxBYAAFhIAAB5FwAAEAAAACYAAAAIAAAA//////////8="/>
              </a:ext>
            </a:extLst>
          </p:cNvSpPr>
          <p:nvPr/>
        </p:nvSpPr>
        <p:spPr>
          <a:xfrm>
            <a:off x="9348470" y="3700780"/>
            <a:ext cx="2411730" cy="114935"/>
          </a:xfrm>
          <a:prstGeom prst="rect">
            <a:avLst/>
          </a:prstGeom>
          <a:solidFill>
            <a:schemeClr val="accent2"/>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6"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6944-0AD6-D79F-983A-FCCA27746EA9}" type="slidenum">
              <a:t>‹#›</a:t>
            </a:fld>
          </a:p>
        </p:txBody>
      </p:sp>
    </p:spTree>
  </p:cSld>
  <p:clrMapOvr>
    <a:masterClrMapping/>
  </p:clrMapOvr>
</p:sldLayout>
</file>

<file path=ppt/slideLayouts/slideLayout5.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ext Image Layout 2">
    <p:spTree>
      <p:nvGrpSpPr>
        <p:cNvPr id="1" name=""/>
        <p:cNvGrpSpPr/>
        <p:nvPr/>
      </p:nvGrpSpPr>
      <p:grpSpPr>
        <a:xfrm>
          <a:off x="0" y="0"/>
          <a:ext cx="0" cy="0"/>
          <a:chOff x="0" y="0"/>
          <a:chExt cx="0" cy="0"/>
        </a:xfrm>
      </p:grpSpPr>
      <p:sp>
        <p:nvSpPr>
          <p:cNvPr id="2" name="Picture Placeholder 6"/>
          <p:cNvSpPr>
            <a:spLocks noGrp="1" noChangeArrowheads="1"/>
            <a:extLst>
              <a:ext uri="smNativeData">
                <pr:smNativeData xmlns:pr="smNativeData" val="SMDATA_13_MNq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AAAAAAAAAAIAlAAAyJwAAEAAAACYAAAAIAAAAPaAAAAAAAAA="/>
              </a:ext>
            </a:extLst>
          </p:cNvSpPr>
          <p:nvPr>
            <p:ph type="pic" idx="21"/>
          </p:nvPr>
        </p:nvSpPr>
        <p:spPr>
          <a:xfrm>
            <a:off x="0" y="0"/>
            <a:ext cx="6096000" cy="6371590"/>
          </a:xfrm>
        </p:spPr>
        <p:txBody>
          <a:bodyPr vert="horz" wrap="square" lIns="91440" tIns="45720" rIns="91440" bIns="45720" numCol="1" spcCol="215900" anchor="t">
            <a:prstTxWarp prst="textNoShape">
              <a:avLst/>
            </a:prstTxWarp>
          </a:bodyPr>
          <a:lstStyle/>
          <a:p>
            <a:pPr/>
          </a:p>
        </p:txBody>
      </p:sp>
      <p:sp>
        <p:nvSpPr>
          <p:cNvPr id="3" name="Click to edit page title"/>
          <p:cNvSpPr>
            <a:spLocks noGrp="1" noChangeArrowheads="1"/>
            <a:extLst>
              <a:ext uri="smNativeData">
                <pr:smNativeData xmlns:pr="smNativeData" val="SMDATA_13_MNqSXxMAAAAlAAAAZAAAAA0AAAAAGwEAABsBAAAbAQAAGwEAAAAAAAABAAAAAAAAAAEAAABQAAAAAAAAAAAA4D8AAAAAAADgPwAAAAAAAOA/AAAAAAAA4D8AAAAAAADgPwAAAAAAAOA/AAAAAAAA4D8AAAAAAADgPwAAAAAAAOA/AAAAAAAA4D8CAAAAjAAAAAEAAAAAAAAA8vLy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y8vIAAAAAAQAAAAAAAAAAAAAAAAAAAAAAAAAAAAAAAAAAAAAAAAAAAAAAAH9/fwAAAAADzMzMAMDA/wB/f38AAAAAAAAAAAAAAAAAAAAAAAAAAAAhAAAAGAAAABQAAAB8HwAAgQsAAFhIAABrEgAAEAAAACYAAAAIAAAAPYAAAH8AAAA="/>
              </a:ext>
            </a:extLst>
          </p:cNvSpPr>
          <p:nvPr>
            <p:ph type="title"/>
          </p:nvPr>
        </p:nvSpPr>
        <p:spPr>
          <a:xfrm>
            <a:off x="5118100" y="1870075"/>
            <a:ext cx="6642100" cy="1123950"/>
          </a:xfrm>
          <a:solidFill>
            <a:srgbClr val="F2F2F2"/>
          </a:solidFill>
        </p:spPr>
        <p:txBody>
          <a:bodyPr vert="horz" wrap="square" lIns="179705" tIns="179705" rIns="179705" bIns="179705" numCol="1" spcCol="215900" anchor="ctr">
            <a:prstTxWarp prst="textNoShape">
              <a:avLst/>
            </a:prstTxWarp>
          </a:bodyPr>
          <a:lstStyle>
            <a:lvl1pPr>
              <a:defRPr sz="6000" spc="-58"/>
            </a:lvl1pPr>
          </a:lstStyle>
          <a:p>
            <a:pPr/>
            <a:r>
              <a:t>Click to edit page title</a:t>
            </a:r>
          </a:p>
        </p:txBody>
      </p:sp>
      <p:sp>
        <p:nvSpPr>
          <p:cNvPr id="4" name="Body Level One…"/>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B8HwAAaxIAAFhIAAANFgAAEAAAACYAAAAIAAAAPYAAAH8AAAA="/>
              </a:ext>
            </a:extLst>
          </p:cNvSpPr>
          <p:nvPr>
            <p:ph idx="1"/>
          </p:nvPr>
        </p:nvSpPr>
        <p:spPr>
          <a:xfrm>
            <a:off x="5118100" y="2994025"/>
            <a:ext cx="6642100" cy="590550"/>
          </a:xfrm>
          <a:solidFill>
            <a:srgbClr val="000000">
              <a:alpha val="79000"/>
            </a:srgbClr>
          </a:solidFill>
        </p:spPr>
        <p:txBody>
          <a:bodyPr vert="horz" wrap="square" lIns="179705" tIns="179705" rIns="179705" bIns="179705" numCol="1" spcCol="215900" anchor="t">
            <a:prstTxWarp prst="textNoShape">
              <a:avLst/>
            </a:prstTxWarp>
          </a:bodyPr>
          <a:lstStyle>
            <a:lvl1pPr marL="0" indent="0">
              <a:buNone/>
              <a:defRPr>
                <a:solidFill>
                  <a:srgbClr val="FFFFFF"/>
                </a:solidFill>
              </a:defRPr>
            </a:lvl1pPr>
            <a:lvl2pPr marL="0" indent="0">
              <a:buNone/>
              <a:defRPr>
                <a:solidFill>
                  <a:srgbClr val="FFFFFF"/>
                </a:solidFill>
              </a:defRPr>
            </a:lvl2pPr>
            <a:lvl3pPr marL="0" indent="0">
              <a:buNone/>
              <a:defRPr>
                <a:solidFill>
                  <a:srgbClr val="FFFFFF"/>
                </a:solidFill>
              </a:defRPr>
            </a:lvl3pPr>
            <a:lvl4pPr marL="0" indent="0">
              <a:buNone/>
              <a:defRPr>
                <a:solidFill>
                  <a:srgbClr val="FFFFFF"/>
                </a:solidFill>
              </a:defRPr>
            </a:lvl4pPr>
            <a:lvl5pPr marL="0" indent="0">
              <a:buNone/>
              <a:defRPr>
                <a:solidFill>
                  <a:srgbClr val="FFFFFF"/>
                </a:solidFill>
              </a:defRPr>
            </a:lvl5pPr>
          </a:lstStyle>
          <a:p>
            <a:pPr/>
            <a:r>
              <a:t>Subtitle</a:t>
            </a:r>
          </a:p>
          <a:p>
            <a:pPr lvl="1"/>
          </a:p>
          <a:p>
            <a:pPr lvl="2"/>
          </a:p>
          <a:p>
            <a:pPr lvl="3"/>
          </a:p>
          <a:p>
            <a:pPr lvl="4"/>
          </a:p>
        </p:txBody>
      </p:sp>
      <p:sp>
        <p:nvSpPr>
          <p:cNvPr id="5" name="Rectangle 7"/>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jPAAA1woAAFhIAACMCwAAEAAAACYAAAAIAAAA//////////8="/>
              </a:ext>
            </a:extLst>
          </p:cNvSpPr>
          <p:nvPr/>
        </p:nvSpPr>
        <p:spPr>
          <a:xfrm>
            <a:off x="9775825" y="1762125"/>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6"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7577-39D6-D783-983A-CFD63B746E9A}" type="slidenum">
              <a:t>‹#›</a:t>
            </a:fld>
          </a:p>
        </p:txBody>
      </p:sp>
    </p:spTree>
  </p:cSld>
  <p:clrMapOvr>
    <a:masterClrMapping/>
  </p:clrMapOvr>
</p:sldLayout>
</file>

<file path=ppt/slideLayouts/slideLayout6.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7Ufn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pPr/>
            <a:r>
              <a:t>Subtitle</a:t>
            </a:r>
          </a:p>
          <a:p>
            <a:pPr lvl="1"/>
          </a:p>
          <a:p>
            <a:pPr lvl="2"/>
          </a:p>
          <a:p>
            <a:pPr lvl="3"/>
          </a:p>
          <a:p>
            <a:pPr lvl="4"/>
          </a:p>
        </p:txBody>
      </p:sp>
      <p:sp>
        <p:nvSpPr>
          <p:cNvPr id="4" name="Comparison Left Placeholder 1"/>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QVKa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pPr/>
          </a:p>
        </p:txBody>
      </p:sp>
      <p:sp>
        <p:nvSpPr>
          <p:cNvPr id="5" name="Comparison Left Placeholder 2"/>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j///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Mw4AAGtIAABoEAAAEAAAACYAAAAIAAAAAQAAAAAAAAA="/>
              </a:ext>
            </a:extLst>
          </p:cNvSpPr>
          <p:nvPr>
            <p:ph idx="22"/>
          </p:nvPr>
        </p:nvSpPr>
        <p:spPr>
          <a:xfrm>
            <a:off x="6299835" y="2308225"/>
            <a:ext cx="5472430" cy="358775"/>
          </a:xfrm>
        </p:spPr>
        <p:txBody>
          <a:bodyPr/>
          <a:lstStyle/>
          <a:p>
            <a:pPr/>
          </a:p>
        </p:txBody>
      </p:sp>
      <p:sp>
        <p:nvSpPr>
          <p:cNvPr id="6" name="Text Placeholder 4"/>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eBff4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3"/>
          </p:nvPr>
        </p:nvSpPr>
        <p:spPr>
          <a:xfrm>
            <a:off x="6299835" y="2812415"/>
            <a:ext cx="5472430" cy="3378835"/>
          </a:xfrm>
        </p:spPr>
        <p:txBody>
          <a:bodyPr/>
          <a:lstStyle/>
          <a:p>
            <a:pPr/>
          </a:p>
        </p:txBody>
      </p:sp>
      <p:sp>
        <p:nvSpPr>
          <p:cNvPr id="7" name="Rectangle 9"/>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QFcT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7AwAAN0OAACgDQAAEAAAACYAAAAIAAAA//////////8="/>
              </a:ext>
            </a:extLst>
          </p:cNvSpPr>
          <p:nvPr/>
        </p:nvSpPr>
        <p:spPr>
          <a:xfrm>
            <a:off x="431800" y="2100580"/>
            <a:ext cx="1984375" cy="114300"/>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8" name="Rectangle 10"/>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K8maI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DBJgAA7AwAAPYyAACgDQAAEAAAACYAAAAIAAAA//////////8="/>
              </a:ext>
            </a:extLst>
          </p:cNvSpPr>
          <p:nvPr/>
        </p:nvSpPr>
        <p:spPr>
          <a:xfrm>
            <a:off x="6299835" y="2100580"/>
            <a:ext cx="1984375" cy="114300"/>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9"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KgiKE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29C0-8ED6-D7DF-983A-788A67746E2D}" type="slidenum">
              <a:t>‹#›</a:t>
            </a:fld>
          </a:p>
        </p:txBody>
      </p:sp>
    </p:spTree>
  </p:cSld>
  <p:clrMapOvr>
    <a:masterClrMapping/>
  </p:clrMapOvr>
</p:sldLayout>
</file>

<file path=ppt/slideLayouts/slideLayout7.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Large Photo">
    <p:spTree>
      <p:nvGrpSpPr>
        <p:cNvPr id="1" name=""/>
        <p:cNvGrpSpPr/>
        <p:nvPr/>
      </p:nvGrpSpPr>
      <p:grpSpPr>
        <a:xfrm>
          <a:off x="0" y="0"/>
          <a:ext cx="0" cy="0"/>
          <a:chOff x="0" y="0"/>
          <a:chExt cx="0" cy="0"/>
        </a:xfrm>
      </p:grpSpPr>
      <p:sp>
        <p:nvSpPr>
          <p:cNvPr id="2" name="Body Level One…"/>
          <p:cNvSpPr>
            <a:spLocks noGrp="1" noChangeArrowheads="1"/>
            <a:extLst>
              <a:ext uri="smNativeData">
                <pr:smNativeData xmlns:pr="smNativeData" val="SMDATA_13_MNqSXxMAAAAlAAAAZAAAAA0AAAAAGwEAABsBAAAbAQAAGwEAAAAAAAABAAAAAAAAAAEAAABQAAAAAAAAAAAA4D8AAAAAAADgPwAAAAAAAOA/AAAAAAAA4D8AAAAAAADgPwAAAAAAAOA/AAAAAAAA4D8AAAAAAADgPwAAAAAAAOA/AAAAAAAA4D8CAAAAjAAAAAE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Ck4kU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AJQAA+CAAAFhIAABzJAAAEAAAACYAAAAIAAAAvYAAAH8AAAA="/>
              </a:ext>
            </a:extLst>
          </p:cNvSpPr>
          <p:nvPr>
            <p:ph idx="1"/>
          </p:nvPr>
        </p:nvSpPr>
        <p:spPr>
          <a:xfrm>
            <a:off x="6096000" y="5359400"/>
            <a:ext cx="5664200" cy="565785"/>
          </a:xfrm>
          <a:solidFill>
            <a:srgbClr val="000000"/>
          </a:solidFill>
        </p:spPr>
        <p:txBody>
          <a:bodyPr vert="horz" wrap="square" lIns="179705" tIns="179705" rIns="179705" bIns="179705" numCol="1" spcCol="215900" anchor="ctr">
            <a:prstTxWarp prst="textNoShape">
              <a:avLst/>
            </a:prstTxWarp>
          </a:bodyPr>
          <a:lstStyle>
            <a:lvl1pPr marL="0" indent="0" algn="r">
              <a:buNone/>
              <a:defRPr>
                <a:solidFill>
                  <a:srgbClr val="FFFFFF"/>
                </a:solidFill>
              </a:defRPr>
            </a:lvl1pPr>
            <a:lvl2pPr algn="r">
              <a:buFontTx/>
              <a:buChar char="•"/>
              <a:defRPr>
                <a:solidFill>
                  <a:srgbClr val="FFFFFF"/>
                </a:solidFill>
              </a:defRPr>
            </a:lvl2pPr>
            <a:lvl3pPr algn="r">
              <a:buFontTx/>
              <a:defRPr>
                <a:solidFill>
                  <a:srgbClr val="FFFFFF"/>
                </a:solidFill>
              </a:defRPr>
            </a:lvl3pPr>
            <a:lvl4pPr algn="r">
              <a:buFontTx/>
              <a:defRPr>
                <a:solidFill>
                  <a:srgbClr val="FFFFFF"/>
                </a:solidFill>
              </a:defRPr>
            </a:lvl4pPr>
            <a:lvl5pPr algn="r">
              <a:buFontTx/>
              <a:defRPr>
                <a:solidFill>
                  <a:srgbClr val="FFFFFF"/>
                </a:solidFill>
              </a:defRPr>
            </a:lvl5pPr>
          </a:lstStyle>
          <a:p>
            <a:pPr/>
            <a:r>
              <a:t>Enter your caption</a:t>
            </a:r>
          </a:p>
          <a:p>
            <a:pPr lvl="1"/>
          </a:p>
          <a:p>
            <a:pPr lvl="2"/>
          </a:p>
          <a:p>
            <a:pPr lvl="3"/>
          </a:p>
          <a:p>
            <a:pPr lvl="4"/>
          </a:p>
        </p:txBody>
      </p:sp>
      <p:sp>
        <p:nvSpPr>
          <p:cNvPr id="3" name="Title Text"/>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HvAzs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Title Text</a:t>
            </a:r>
          </a:p>
        </p:txBody>
      </p:sp>
      <p:sp>
        <p:nvSpPr>
          <p:cNvPr id="4"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xpZGU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2873-3DD6-D7DE-983A-CB8B66746E9E}" type="slidenum">
              <a:t>‹#›</a:t>
            </a:fld>
          </a:p>
        </p:txBody>
      </p:sp>
    </p:spTree>
  </p:cSld>
  <p:clrMapOvr>
    <a:masterClrMapping/>
  </p:clrMapOvr>
</p:sldLayout>
</file>

<file path=ppt/slideLayouts/slideLayout8.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hank You">
    <p:bg>
      <p:bgPr>
        <a:solidFill>
          <a:srgbClr val="F2F2F2"/>
        </a:solidFill>
        <a:effectLst/>
      </p:bgPr>
    </p:bg>
    <p:spTree>
      <p:nvGrpSpPr>
        <p:cNvPr id="1" name=""/>
        <p:cNvGrpSpPr/>
        <p:nvPr/>
      </p:nvGrpSpPr>
      <p:grpSpPr>
        <a:xfrm>
          <a:off x="0" y="0"/>
          <a:ext cx="0" cy="0"/>
          <a:chOff x="0" y="0"/>
          <a:chExt cx="0" cy="0"/>
        </a:xfrm>
      </p:grpSpPr>
      <p:sp>
        <p:nvSpPr>
          <p:cNvPr id="2" name="Thank You"/>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91tE4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NAAANxEAAABLAABzFwAAEAAAACYAAAAIAAAAvYAAAH8AAAA="/>
              </a:ext>
            </a:extLst>
          </p:cNvSpPr>
          <p:nvPr>
            <p:ph type="title"/>
          </p:nvPr>
        </p:nvSpPr>
        <p:spPr>
          <a:xfrm>
            <a:off x="8458200" y="2798445"/>
            <a:ext cx="3733800" cy="1013460"/>
          </a:xfrm>
          <a:solidFill>
            <a:srgbClr val="FFFFFF"/>
          </a:solidFill>
        </p:spPr>
        <p:txBody>
          <a:bodyPr vert="horz" wrap="square" lIns="179705" tIns="179705" rIns="179705" bIns="179705" numCol="1" spcCol="215900" anchor="t">
            <a:prstTxWarp prst="textNoShape">
              <a:avLst/>
            </a:prstTxWarp>
          </a:bodyPr>
          <a:lstStyle>
            <a:lvl1pPr algn="r">
              <a:defRPr sz="6000" spc="-58"/>
            </a:lvl1pPr>
          </a:lstStyle>
          <a:p>
            <a:pPr/>
            <a:r>
              <a:t>Thank You</a:t>
            </a:r>
          </a:p>
        </p:txBody>
      </p:sp>
      <p:sp>
        <p:nvSpPr>
          <p:cNvPr id="3" name="Body Level On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380hs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WRgAAO9FAABMGgAAEAAAACYAAAAIAAAAgYAAAH8AAAA="/>
              </a:ext>
            </a:extLst>
          </p:cNvSpPr>
          <p:nvPr>
            <p:ph idx="1"/>
          </p:nvPr>
        </p:nvSpPr>
        <p:spPr>
          <a:xfrm>
            <a:off x="8458200" y="3957955"/>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pPr/>
            <a:r>
              <a:t>Full Name</a:t>
            </a:r>
          </a:p>
          <a:p>
            <a:pPr lvl="1"/>
          </a:p>
          <a:p>
            <a:pPr lvl="2"/>
          </a:p>
          <a:p>
            <a:pPr lvl="3"/>
          </a:p>
          <a:p>
            <a:pPr lvl="4"/>
          </a:p>
        </p:txBody>
      </p:sp>
      <p:sp>
        <p:nvSpPr>
          <p:cNvPr id="4" name="Text Placeholder 6"/>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K7wJc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fhoAAO9FAABxHAAAEAAAACYAAAAIAAAAgYAAAH8AAAA="/>
              </a:ext>
            </a:extLst>
          </p:cNvSpPr>
          <p:nvPr>
            <p:ph idx="21"/>
          </p:nvPr>
        </p:nvSpPr>
        <p:spPr>
          <a:xfrm>
            <a:off x="8458200" y="430657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Phone Number</a:t>
            </a:r>
          </a:p>
        </p:txBody>
      </p:sp>
      <p:sp>
        <p:nvSpPr>
          <p:cNvPr id="5" name="Text Placeholder 7"/>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pBwAAO9FAACXHgAAEAAAACYAAAAIAAAAgYAAAH8AAAA="/>
              </a:ext>
            </a:extLst>
          </p:cNvSpPr>
          <p:nvPr>
            <p:ph idx="22"/>
          </p:nvPr>
        </p:nvSpPr>
        <p:spPr>
          <a:xfrm>
            <a:off x="8458200" y="465582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Email or Social Media Handle</a:t>
            </a:r>
          </a:p>
        </p:txBody>
      </p:sp>
      <p:sp>
        <p:nvSpPr>
          <p:cNvPr id="6" name="Text Placeholder 8"/>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yh4AAO9FAAC8IAAAEAAAACYAAAAIAAAAgYAAAH8AAAA="/>
              </a:ext>
            </a:extLst>
          </p:cNvSpPr>
          <p:nvPr>
            <p:ph idx="23"/>
          </p:nvPr>
        </p:nvSpPr>
        <p:spPr>
          <a:xfrm>
            <a:off x="8458200" y="5005070"/>
            <a:ext cx="2910205" cy="316230"/>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Company Website</a:t>
            </a:r>
          </a:p>
        </p:txBody>
      </p:sp>
      <p:sp>
        <p:nvSpPr>
          <p:cNvPr id="7" name="Rectangle 14"/>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8" name="Rectangle 13"/>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VxTQ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9" name="Rectangle 12"/>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cnn/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10" name="Rectangle 7"/>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4inac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INAAAhhAAAABLAAA7EQAAEAAAACYAAAAIAAAA//////////8="/>
              </a:ext>
            </a:extLst>
          </p:cNvSpPr>
          <p:nvPr/>
        </p:nvSpPr>
        <p:spPr>
          <a:xfrm>
            <a:off x="8458200" y="2686050"/>
            <a:ext cx="3733800"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11"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4rfE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3ED8-96D6-D7C8-983A-609D70746E35}" type="slidenum">
              <a:t>‹#›</a:t>
            </a:fld>
          </a:p>
        </p:txBody>
      </p:sp>
    </p:spTree>
  </p:cSld>
  <p:clrMapOvr>
    <a:masterClrMapping/>
  </p:clrMapOvr>
</p:sldLayout>
</file>

<file path=ppt/slideLayouts/slideLayout9.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Subtitle, and Content">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E9Ulag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Click to edit page title</a:t>
            </a:r>
          </a:p>
        </p:txBody>
      </p:sp>
      <p:sp>
        <p:nvSpPr>
          <p:cNvPr id="3"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YwYAAFhIAAAWJgAAEAAAACYAAAAIAAAAAAAAAAAAAAA="/>
              </a:ext>
            </a:extLst>
          </p:cNvSpPr>
          <p:nvPr>
            <p:ph idx="1"/>
          </p:nvPr>
        </p:nvSpPr>
        <p:spPr/>
        <p:txBody>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B822FDA-94D6-D7D9-983A-628C61746E37}" type="slidenum">
              <a:t>‹#›</a:t>
            </a:fld>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s>
</file>

<file path=ppt/slideMasters/slideMaster1.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Rectangle 6"/>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qPAAAMicAAFhIAADaKQAAEAAAACYAAAAIAAAA//////////8="/>
              </a:ext>
            </a:extLst>
          </p:cNvSpPr>
          <p:nvPr/>
        </p:nvSpPr>
        <p:spPr>
          <a:xfrm>
            <a:off x="9780270" y="6371590"/>
            <a:ext cx="1979930" cy="431800"/>
          </a:xfrm>
          <a:prstGeom prst="rect">
            <a:avLst/>
          </a:prstGeom>
          <a:solidFill>
            <a:srgbClr val="FFFFFF"/>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p>
        </p:txBody>
      </p:sp>
      <p:sp>
        <p:nvSpPr>
          <p:cNvPr id="3" name="Rectangle 27"/>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p>
        </p:txBody>
      </p:sp>
      <p:sp>
        <p:nvSpPr>
          <p:cNvPr id="4" name="Freeform: Shape 30"/>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8vLy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y8vIA8vLyAQAAAAAAAAAAAAAAAAAAAAAAAAAAAAAAAAAAAAAAAAAAAAAAAH9/fwBTU1MDzMzMAMDA/wB/f38AAAAAAAAAAAAAAAAAAAAAAAAAAAAhAAAAGAAAABQAAAAAAAAAMicAACo8AADaKQAAEAAAACYAAAAIAAAA//////////8="/>
              </a:ext>
            </a:extLst>
          </p:cNvSpPr>
          <p:nvPr/>
        </p:nvSpPr>
        <p:spPr>
          <a:xfrm>
            <a:off x="0" y="6371590"/>
            <a:ext cx="9780270" cy="431800"/>
          </a:xfrm>
          <a:prstGeom prst="rect">
            <a:avLst/>
          </a:prstGeom>
          <a:solidFill>
            <a:srgbClr val="F2F2F2"/>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p>
        </p:txBody>
      </p:sp>
      <p:sp>
        <p:nvSpPr>
          <p:cNvPr id="5" name="Rectangle 8"/>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p>
        </p:txBody>
      </p:sp>
      <p:sp>
        <p:nvSpPr>
          <p:cNvPr id="6" name="Rectangle 28"/>
          <p:cNvSpPr>
            <a:extLst>
              <a:ext uri="smNativeData">
                <pr:smNativeData xmlns:pr="smNativeData"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p>
        </p:txBody>
      </p:sp>
      <p:sp>
        <p:nvSpPr>
          <p:cNvPr id="7" name="Straight Connector 17"/>
          <p:cNvSpPr>
            <a:extLst>
              <a:ext uri="smNativeData">
                <pr:smNativeData xmlns:pr="smNativeData" val="SMDATA_13_MNqSXxMAAAAlAAAACgAAAA0AAAAASAAAAEgAAABIAAAASAAAAAAAAAAA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PLy8gA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8vLyAH9/fwBTU1MDzMzMAMDA/wB/f38AAAAAAAAAAAAAAAAAAAAAAAAAAAAhAAAAGAAAABQAAAAAAAAAMicAAABLAAAyJwAAEAAAACYAAAAIAAAA//////////8="/>
              </a:ext>
            </a:extLst>
          </p:cNvSpPr>
          <p:nvPr/>
        </p:nvSpPr>
        <p:spPr>
          <a:xfrm flipH="1" flipV="1">
            <a:off x="0" y="6371590"/>
            <a:ext cx="12192000" cy="0"/>
          </a:xfrm>
          <a:prstGeom prst="line">
            <a:avLst/>
          </a:prstGeom>
          <a:noFill/>
          <a:ln w="6350" cap="flat" cmpd="sng" algn="ctr">
            <a:solidFill>
              <a:srgbClr val="F2F2F2"/>
            </a:solidFill>
            <a:prstDash val="solid"/>
            <a:headEnd type="none"/>
            <a:tailEnd type="none"/>
          </a:ln>
          <a:effectLst/>
        </p:spPr>
        <p:txBody>
          <a:bodyPr rot="10800000" vert="horz" wrap="square" lIns="45720" tIns="45720" rIns="45720" bIns="45720" numCol="1" spcCol="215900" anchor="t"/>
          <a:lstStyle/>
          <a:p>
            <a:pPr/>
          </a:p>
        </p:txBody>
      </p:sp>
      <p:sp>
        <p:nvSpPr>
          <p:cNvPr id="8" name="Click to edit page title"/>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vS8AAP8fAAA="/>
              </a:ext>
            </a:extLst>
          </p:cNvSpPr>
          <p:nvPr>
            <p:ph type="title"/>
          </p:nvPr>
        </p:nvSpPr>
        <p:spPr>
          <a:xfrm>
            <a:off x="431800" y="431800"/>
            <a:ext cx="11328400" cy="432435"/>
          </a:xfrm>
          <a:prstGeom prst="rect">
            <a:avLst/>
          </a:prstGeom>
          <a:noFill/>
          <a:ln>
            <a:noFill/>
          </a:ln>
        </p:spPr>
        <p:txBody>
          <a:bodyPr vert="horz" wrap="square" lIns="0" tIns="0" rIns="0" bIns="0" numCol="1" spcCol="215900" anchor="ctr">
            <a:prstTxWarp prst="textNoShape">
              <a:avLst/>
            </a:prstTxWarp>
          </a:bodyPr>
          <a:lstStyle/>
          <a:p>
            <a:pPr/>
            <a:r>
              <a:t>Click to edit page title</a:t>
            </a:r>
          </a:p>
        </p:txBody>
      </p:sp>
      <p:sp>
        <p:nvSpPr>
          <p:cNvPr id="9" name="Body Level One…"/>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YwYAAFhIAAAWJgAAEAAAACYAAAAIAAAAPS8AAP8fAAA="/>
              </a:ext>
            </a:extLst>
          </p:cNvSpPr>
          <p:nvPr>
            <p:ph type="body" idx="1"/>
          </p:nvPr>
        </p:nvSpPr>
        <p:spPr>
          <a:xfrm>
            <a:off x="431800" y="1038225"/>
            <a:ext cx="11328400" cy="5153025"/>
          </a:xfrm>
          <a:prstGeom prst="rect">
            <a:avLst/>
          </a:prstGeom>
          <a:noFill/>
          <a:ln>
            <a:noFill/>
          </a:ln>
        </p:spPr>
        <p:txBody>
          <a:bodyPr vert="horz" wrap="square" lIns="0" tIns="0" rIns="0" bIns="0" numCol="1" spcCol="215900" anchor="t">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va8AAP8fAAA="/>
              </a:ext>
            </a:extLst>
          </p:cNvSpPr>
          <p:nvPr>
            <p:ph type="sldNum" sz="quarter" idx="2"/>
          </p:nvPr>
        </p:nvSpPr>
        <p:spPr>
          <a:xfrm>
            <a:off x="11760200" y="6508750"/>
            <a:ext cx="431800" cy="156845"/>
          </a:xfrm>
          <a:prstGeom prst="rect">
            <a:avLst/>
          </a:prstGeom>
          <a:solidFill>
            <a:srgbClr val="404040"/>
          </a:solidFill>
          <a:ln>
            <a:noFill/>
          </a:ln>
        </p:spPr>
        <p:txBody>
          <a:bodyPr vert="horz" wrap="square" lIns="0" tIns="0" rIns="0" bIns="0" numCol="1" spcCol="215900" anchor="ctr">
            <a:prstTxWarp prst="textNoShape">
              <a:avLst/>
            </a:prstTxWarp>
          </a:bodyPr>
          <a:lstStyle>
            <a:lvl1pPr algn="ctr">
              <a:defRPr sz="1200">
                <a:solidFill>
                  <a:srgbClr val="FFFFFF"/>
                </a:solidFill>
                <a:latin typeface="Calibri" pitchFamily="2" charset="0"/>
                <a:ea typeface="Helvetica" pitchFamily="0" charset="0"/>
                <a:cs typeface="Helvetica" pitchFamily="0" charset="0"/>
              </a:defRPr>
            </a:lvl1pPr>
          </a:lstStyle>
          <a:p>
            <a:pPr/>
            <a:fld id="{3B827FDA-94D6-D789-983A-62DC31746E37}" type="slidenum">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1pPr>
      <a:lvl2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2pPr>
      <a:lvl3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3pPr>
      <a:lvl4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4pPr>
      <a:lvl5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5pPr>
      <a:lvl6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6pPr>
      <a:lvl7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7pPr>
      <a:lvl8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8pPr>
      <a:lvl9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9pPr>
    </p:titleStyle>
    <p:bodyStyle>
      <a:lvl1pPr marL="285750" marR="0" indent="-28575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1pPr>
      <a:lvl2pPr marL="577215" marR="0" indent="-310515"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2pPr>
      <a:lvl3pPr marL="8858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3pPr>
      <a:lvl4pPr marL="11525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4pPr>
      <a:lvl5pPr marL="14192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5pPr>
      <a:lvl6pPr marL="25146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6pPr>
      <a:lvl7pPr marL="29718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7pPr>
      <a:lvl8pPr marL="34290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8pPr>
      <a:lvl9pPr marL="38862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9pPr>
    </p:bodyStyle>
    <p:otherStyle>
      <a:lvl1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1pPr>
      <a:lvl2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2pPr>
      <a:lvl3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3pPr>
      <a:lvl4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4pPr>
      <a:lvl5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5pPr>
      <a:lvl6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6pPr>
      <a:lvl7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7pPr>
      <a:lvl8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8pPr>
      <a:lvl9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 Id="rId3" Type="http://schemas.openxmlformats.org/officeDocument/2006/relationships/image" Target="../media/image22.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3.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 Id="rId3" Type="http://schemas.openxmlformats.org/officeDocument/2006/relationships/image" Target="../media/image25.png"/></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6.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7.png"/><Relationship Id="rId3" Type="http://schemas.openxmlformats.org/officeDocument/2006/relationships/image" Target="../media/image28.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 Id="rId3" Type="http://schemas.openxmlformats.org/officeDocument/2006/relationships/image" Target="../media/image30.png"/></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4.png"/><Relationship Id="rId3" Type="http://schemas.openxmlformats.org/officeDocument/2006/relationships/image" Target="../media/image35.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2.png"/><Relationship Id="rId3" Type="http://schemas.openxmlformats.org/officeDocument/2006/relationships/image" Target="../media/image43.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slide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2"/>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MAAAASxEAAABLAAANGQAAEAAAACYAAAAIAAAAAYAAAAAAAAA="/>
              </a:ext>
            </a:extLst>
          </p:cNvSpPr>
          <p:nvPr>
            <p:ph type="title"/>
          </p:nvPr>
        </p:nvSpPr>
        <p:spPr>
          <a:xfrm>
            <a:off x="88900" y="2811145"/>
            <a:ext cx="12103100" cy="1261110"/>
          </a:xfrm>
        </p:spPr>
        <p:txBody>
          <a:bodyPr/>
          <a:lstStyle>
            <a:lvl1pPr>
              <a:defRPr sz="4800"/>
            </a:lvl1pPr>
          </a:lstStyle>
          <a:p>
            <a:pPr/>
            <a:r>
              <a:t>Window Functions in MySQL with Python Integration</a:t>
            </a:r>
          </a:p>
        </p:txBody>
      </p:sp>
      <p:sp>
        <p:nvSpPr>
          <p:cNvPr id="3" name="Subtitle 3"/>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CwEwAA+xgAACs8AACOHAAAEAAAACYAAAAIAAAAAIAAAAAAAAA="/>
              </a:ext>
            </a:extLst>
          </p:cNvSpPr>
          <p:nvPr>
            <p:ph type="body" idx="1"/>
          </p:nvPr>
        </p:nvSpPr>
        <p:spPr/>
        <p:txBody>
          <a:bodyPr/>
          <a:lstStyle>
            <a:lvl1pPr marL="264160" indent="-264160" defTabSz="905510">
              <a:lnSpc>
                <a:spcPct val="81000"/>
              </a:lnSpc>
              <a:spcBef>
                <a:spcPts val="900"/>
              </a:spcBef>
              <a:tabLst/>
              <a:defRPr sz="1700"/>
            </a:lvl1pPr>
          </a:lstStyle>
          <a:p>
            <a:pPr/>
            <a:r>
              <a:t>MySQL – Project Presentation</a:t>
            </a:r>
          </a:p>
        </p:txBody>
      </p:sp>
      <p:sp>
        <p:nvSpPr>
          <p:cNvPr id="4" name="TextBox 6"/>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nLAAAlwsAAA5KAACsEAAAECAAACYAAAAIAAAA//////////8="/>
              </a:ext>
            </a:extLst>
          </p:cNvSpPr>
          <p:nvPr/>
        </p:nvSpPr>
        <p:spPr>
          <a:xfrm>
            <a:off x="7218045" y="1884045"/>
            <a:ext cx="4820285" cy="826135"/>
          </a:xfrm>
          <a:prstGeom prst="rect">
            <a:avLst/>
          </a:prstGeom>
          <a:noFill/>
          <a:ln>
            <a:noFill/>
          </a:ln>
          <a:effectLst/>
        </p:spPr>
        <p:txBody>
          <a:bodyPr vert="horz" wrap="square" lIns="45720" tIns="45720" rIns="45720" bIns="45720" numCol="1" spcCol="215900" anchor="t"/>
          <a:lstStyle/>
          <a:p>
            <a:pPr algn="r">
              <a:defRPr sz="2800" b="1">
                <a:latin typeface="Calibri" pitchFamily="2" charset="0"/>
                <a:ea typeface="Calibri" pitchFamily="2" charset="0"/>
                <a:cs typeface="Calibri" pitchFamily="2" charset="0"/>
              </a:defRPr>
            </a:pPr>
            <a:r>
              <a:t>M. Tech. – DSML </a:t>
            </a:r>
            <a:r>
              <a:rPr b="0">
                <a:latin typeface="Wingdings" pitchFamily="0" charset="2"/>
                <a:ea typeface="Wingdings" pitchFamily="0" charset="2"/>
                <a:cs typeface="Wingdings" pitchFamily="0" charset="2"/>
              </a:rPr>
              <a:t> </a:t>
            </a:r>
            <a:r>
              <a:t>Team 7</a:t>
            </a:r>
          </a:p>
          <a:p>
            <a:pPr algn="r">
              <a:defRPr sz="2000">
                <a:latin typeface="Calibri" pitchFamily="2" charset="0"/>
                <a:ea typeface="Calibri" pitchFamily="2" charset="0"/>
                <a:cs typeface="Calibri" pitchFamily="2" charset="0"/>
              </a:defRPr>
            </a:pPr>
            <a:r>
              <a:t>Date: 24</a:t>
            </a:r>
            <a:r>
              <a:rPr baseline="30000"/>
              <a:t>th</a:t>
            </a:r>
            <a:r>
              <a:t> Oct 2020</a:t>
            </a:r>
          </a:p>
        </p:txBody>
      </p:sp>
      <p:sp>
        <p:nvSpPr>
          <p:cNvPr id="5" name="Rectangle 9"/>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1KAAAAh8AAP5JAAByJgAAECAAACYAAAAIAAAA//////////8="/>
              </a:ext>
            </a:extLst>
          </p:cNvSpPr>
          <p:nvPr/>
        </p:nvSpPr>
        <p:spPr>
          <a:xfrm>
            <a:off x="6536055" y="5040630"/>
            <a:ext cx="5492115" cy="1209040"/>
          </a:xfrm>
          <a:prstGeom prst="rect">
            <a:avLst/>
          </a:prstGeom>
          <a:noFill/>
          <a:ln>
            <a:noFill/>
          </a:ln>
          <a:effectLst/>
        </p:spPr>
        <p:txBody>
          <a:bodyPr vert="horz" wrap="square" lIns="45720" tIns="45720" rIns="45720" bIns="45720" numCol="1" spcCol="215900" anchor="t"/>
          <a:lstStyle/>
          <a:p>
            <a:pPr>
              <a:defRPr>
                <a:latin typeface="Calibri" pitchFamily="2" charset="0"/>
                <a:ea typeface="Calibri" pitchFamily="2" charset="0"/>
                <a:cs typeface="Calibri" pitchFamily="2" charset="0"/>
              </a:defRPr>
            </a:pPr>
            <a:r>
              <a:t>PRAVEEN MANOHAR G</a:t>
            </a:r>
          </a:p>
          <a:p>
            <a:pPr>
              <a:defRPr>
                <a:latin typeface="Calibri" pitchFamily="2" charset="0"/>
                <a:ea typeface="Calibri" pitchFamily="2" charset="0"/>
                <a:cs typeface="Calibri" pitchFamily="2" charset="0"/>
              </a:defRPr>
            </a:pPr>
            <a:r>
              <a:t>RAHUL A</a:t>
            </a:r>
          </a:p>
          <a:p>
            <a:pPr>
              <a:defRPr>
                <a:latin typeface="Calibri" pitchFamily="2" charset="0"/>
                <a:ea typeface="Calibri" pitchFamily="2" charset="0"/>
                <a:cs typeface="Calibri" pitchFamily="2" charset="0"/>
              </a:defRPr>
            </a:pPr>
            <a:r>
              <a:t>RAJESH RAMACHANDER</a:t>
            </a:r>
          </a:p>
          <a:p>
            <a:pPr>
              <a:defRPr>
                <a:latin typeface="Calibri" pitchFamily="2" charset="0"/>
                <a:ea typeface="Calibri" pitchFamily="2" charset="0"/>
                <a:cs typeface="Calibri" pitchFamily="2" charset="0"/>
              </a:defRPr>
            </a:pPr>
            <a:r>
              <a:t>RANJITH GNANA SUTHAKAR ALPHONSE RAJ</a:t>
            </a:r>
          </a:p>
        </p:txBody>
      </p:sp>
      <p:pic>
        <p:nvPicPr>
          <p:cNvPr id="6" name="Picture 4" descr="Picture 4"/>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C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jAAAALgfAADPEgAATikAABAAAAAmAAAACAAAAP//////////"/>
              </a:ext>
            </a:extLst>
          </p:cNvPicPr>
          <p:nvPr/>
        </p:nvPicPr>
        <p:blipFill>
          <a:blip r:embed="rId2"/>
          <a:stretch>
            <a:fillRect/>
          </a:stretch>
        </p:blipFill>
        <p:spPr>
          <a:xfrm>
            <a:off x="88900" y="5156200"/>
            <a:ext cx="2968625" cy="1558290"/>
          </a:xfrm>
          <a:prstGeom prst="rect">
            <a:avLst/>
          </a:prstGeom>
          <a:noFill/>
          <a:ln>
            <a:noFill/>
          </a:ln>
          <a:effectLst/>
        </p:spPr>
      </p:pic>
    </p:spTree>
  </p:cSld>
  <p:clrMapOvr>
    <a:masterClrMapping/>
  </p:clrMapOvr>
  <p:timing>
    <p:tnLst>
      <p:par>
        <p:cTn id="1" dur="indefinite" restart="never" nodeType="tmRoot"/>
      </p:par>
    </p:tnLst>
  </p:timing>
</p:sld>
</file>

<file path=ppt/slides/slide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ABLAABRBQAAEAAAACYAAAAIAAAAAYAAAAAAAAA="/>
              </a:ext>
            </a:extLst>
          </p:cNvSpPr>
          <p:nvPr>
            <p:ph type="title"/>
          </p:nvPr>
        </p:nvSpPr>
        <p:spPr>
          <a:xfrm>
            <a:off x="431800" y="431800"/>
            <a:ext cx="11760200" cy="432435"/>
          </a:xfrm>
        </p:spPr>
        <p:txBody>
          <a:bodyPr/>
          <a:lstStyle>
            <a:lvl1pPr>
              <a:defRPr sz="2800" spc="-39"/>
            </a:lvl1pPr>
          </a:lstStyle>
          <a:p>
            <a:pPr/>
            <a:r>
              <a:t>Q2. What are the top earning film genres for stocking accordingly?</a:t>
            </a:r>
          </a:p>
        </p:txBody>
      </p:sp>
      <p:sp>
        <p:nvSpPr>
          <p:cNvPr id="4" name="Content Placeholder 2"/>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PNIAAAWJgAAEAAAACYAAAAIAAAAAQAAAAAAAAA="/>
              </a:ext>
            </a:extLst>
          </p:cNvSpPr>
          <p:nvPr>
            <p:ph type="body" idx="1"/>
          </p:nvPr>
        </p:nvSpPr>
        <p:spPr>
          <a:xfrm>
            <a:off x="431800" y="1038225"/>
            <a:ext cx="11426825" cy="5153025"/>
          </a:xfrm>
        </p:spPr>
        <p:txBody>
          <a:bodyPr/>
          <a:lstStyle/>
          <a:p>
            <a:pPr/>
            <a:r>
              <a:t>Bucket film genres into 4 levels of rental earnings from the data</a:t>
            </a:r>
          </a:p>
        </p:txBody>
      </p:sp>
      <p:sp>
        <p:nvSpPr>
          <p:cNvPr id="5"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381A-54D6-D7CE-983A-A29B76746EF7}" type="slidenum">
              <a:t>10</a:t>
            </a:fld>
          </a:p>
        </p:txBody>
      </p:sp>
      <p:sp>
        <p:nvSpPr>
          <p:cNvPr id="6" name="TextBox 12"/>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CoAgAAMwkAAAkfAADxFwAAECAAACYAAAAIAAAA//////////8="/>
              </a:ext>
            </a:extLst>
          </p:cNvSpPr>
          <p:nvPr/>
        </p:nvSpPr>
        <p:spPr>
          <a:xfrm>
            <a:off x="431800" y="1495425"/>
            <a:ext cx="4613275" cy="2396490"/>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Observations: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15 genres are classified into 4 buckets </a:t>
            </a:r>
            <a:endParaRPr>
              <a:solidFill>
                <a:srgbClr val="FFFFFF"/>
              </a:solidFill>
            </a:endParaRPr>
          </a:p>
          <a:p>
            <a:pPr lvl="1" marL="742950" indent="-285750">
              <a:buSzTx/>
              <a:buFont typeface="Arial" pitchFamily="2" charset="0"/>
              <a:buChar char="•"/>
              <a:defRPr>
                <a:latin typeface="Calibri" pitchFamily="2" charset="0"/>
                <a:ea typeface="Calibri" pitchFamily="2" charset="0"/>
                <a:cs typeface="Calibri" pitchFamily="2" charset="0"/>
              </a:defRPr>
            </a:pPr>
            <a:r>
              <a:t>Top quartile consist of Sports, Sci-Fi, Animation &amp; Drama</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It is interesting to see that Animation is in first quartile and Children is in the last quartile, probably the rentals for children are from the animation genre</a:t>
            </a:r>
          </a:p>
        </p:txBody>
      </p:sp>
      <p:sp>
        <p:nvSpPr>
          <p:cNvPr id="7" name="Rectangle 13"/>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oAgAAqRgAAAkfAAB9JQAAECAAACYAAAAIAAAA//////////8="/>
              </a:ext>
            </a:extLst>
          </p:cNvSpPr>
          <p:nvPr/>
        </p:nvSpPr>
        <p:spPr>
          <a:xfrm>
            <a:off x="431800" y="4008755"/>
            <a:ext cx="4613275" cy="2085340"/>
          </a:xfrm>
          <a:prstGeom prst="rect">
            <a:avLst/>
          </a:prstGeom>
          <a:solidFill>
            <a:srgbClr val="DDF3C5"/>
          </a:solidFill>
          <a:ln>
            <a:noFill/>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Business suggestion:</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Discounts can be offered on films from the lower quartile genres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Offer bundled genre deals between extreme quartile genres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Quality of titles to be increased from lower quartiles</a:t>
            </a:r>
          </a:p>
        </p:txBody>
      </p:sp>
      <p:pic>
        <p:nvPicPr>
          <p:cNvPr id="8" name="Picture 5" descr="Picture 5"/>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5h4cI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AisAAKAIAADQSQAAuBkAABAAAAAmAAAACAAAAP//////////"/>
              </a:ext>
            </a:extLst>
          </p:cNvPicPr>
          <p:nvPr/>
        </p:nvPicPr>
        <p:blipFill>
          <a:blip r:embed="rId2"/>
          <a:stretch>
            <a:fillRect/>
          </a:stretch>
        </p:blipFill>
        <p:spPr>
          <a:xfrm>
            <a:off x="6991350" y="1402080"/>
            <a:ext cx="5007610" cy="2778760"/>
          </a:xfrm>
          <a:prstGeom prst="rect">
            <a:avLst/>
          </a:prstGeom>
          <a:noFill/>
          <a:ln>
            <a:noFill/>
          </a:ln>
          <a:effectLst/>
        </p:spPr>
      </p:pic>
      <p:pic>
        <p:nvPicPr>
          <p:cNvPr id="9" name="Picture 8" descr="Picture 8"/>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b1PpE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pyEAAGQJAAACKwAAzCAAABAAAAAmAAAACAAAAP//////////"/>
              </a:ext>
            </a:extLst>
          </p:cNvPicPr>
          <p:nvPr/>
        </p:nvPicPr>
        <p:blipFill>
          <a:blip r:embed="rId3"/>
          <a:stretch>
            <a:fillRect/>
          </a:stretch>
        </p:blipFill>
        <p:spPr>
          <a:xfrm>
            <a:off x="5470525" y="1526540"/>
            <a:ext cx="1520825" cy="3804920"/>
          </a:xfrm>
          <a:prstGeom prst="rect">
            <a:avLst/>
          </a:prstGeom>
          <a:noFill/>
          <a:ln>
            <a:noFill/>
          </a:ln>
          <a:effectLst/>
        </p:spPr>
      </p:pic>
      <p:pic>
        <p:nvPicPr>
          <p:cNvPr id="10" name="Picture 10" descr="Picture 10"/>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dYM/L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jMAALwbAAALQAAAKCUAABAAAAAmAAAACAAAAP//////////"/>
              </a:ext>
            </a:extLst>
          </p:cNvPicPr>
          <p:nvPr/>
        </p:nvPicPr>
        <p:blipFill>
          <a:blip r:embed="rId4"/>
          <a:stretch>
            <a:fillRect/>
          </a:stretch>
        </p:blipFill>
        <p:spPr>
          <a:xfrm>
            <a:off x="8362950" y="4508500"/>
            <a:ext cx="2047875" cy="1531620"/>
          </a:xfrm>
          <a:prstGeom prst="rect">
            <a:avLst/>
          </a:prstGeom>
          <a:noFill/>
          <a:ln>
            <a:noFill/>
          </a:ln>
          <a:effectLst/>
        </p:spPr>
      </p:pic>
    </p:spTree>
  </p:cSld>
  <p:clrMapOvr>
    <a:masterClrMapping/>
  </p:clrMapOvr>
  <p:timing>
    <p:tnLst>
      <p:par>
        <p:cTn id="1" dur="indefinite" restart="never" nodeType="tmRoot"/>
      </p:par>
    </p:tnLst>
  </p:timing>
</p:sld>
</file>

<file path=ppt/slides/slide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QAQAAEQIAAP9GAAC5BAAAAAAAACYAAAAIAAAAAQAAAAAAAAA="/>
              </a:ext>
            </a:extLst>
          </p:cNvSpPr>
          <p:nvPr>
            <p:ph type="title"/>
          </p:nvPr>
        </p:nvSpPr>
        <p:spPr>
          <a:xfrm>
            <a:off x="213360" y="335915"/>
            <a:ext cx="11327765" cy="431800"/>
          </a:xfrm>
        </p:spPr>
        <p:txBody>
          <a:bodyPr/>
          <a:lstStyle/>
          <a:p>
            <a:pPr>
              <a:defRPr sz="2800" spc="-39"/>
            </a:pPr>
            <a:r>
              <a:t>LAST_VALUE() questions addressed on Sakila .</a:t>
            </a:r>
          </a:p>
        </p:txBody>
      </p:sp>
      <p:sp>
        <p:nvSpPr>
          <p:cNvPr id="4" name="Content Placeholder 2"/>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TAQAAUQUAAFhIAAAWJgAAAAAAACYAAAAIAAAAAQAAAAAAAAA="/>
              </a:ext>
            </a:extLst>
          </p:cNvSpPr>
          <p:nvPr>
            <p:ph type="body" idx="1"/>
          </p:nvPr>
        </p:nvSpPr>
        <p:spPr>
          <a:xfrm>
            <a:off x="255905" y="864235"/>
            <a:ext cx="11504295" cy="5327015"/>
          </a:xfrm>
        </p:spPr>
        <p:txBody>
          <a:bodyPr/>
          <a:lstStyle/>
          <a:p>
            <a:pPr marL="0" indent="0">
              <a:buNone/>
            </a:pPr>
            <a:r>
              <a:t>Question 3 -What is the genre of the last movie rented in a day? </a:t>
            </a:r>
          </a:p>
          <a:p>
            <a:pPr/>
            <a:r>
              <a:t>-- Used 4 Table join on rental , inventory , film_category, category tables</a:t>
            </a:r>
          </a:p>
        </p:txBody>
      </p:sp>
      <p:sp>
        <p:nvSpPr>
          <p:cNvPr id="5"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5E59-17D6-D7A8-983A-E1FD10746EB4}" type="slidenum">
              <a:t>11</a:t>
            </a:fld>
          </a:p>
        </p:txBody>
      </p:sp>
      <p:pic>
        <p:nvPicPr>
          <p:cNvPr id="6" name="Picture1"/>
          <p:cNvPicPr>
            <a:picLocks noChangeAspect="1"/>
            <a:extLst>
              <a:ext uri="smNativeData">
                <pr:smNativeData xmlns:pr="smNativeData"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jnKmOxFjgvzO7q8qMCCE/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Py0AANwGAADSPQAAOyUAAAAAAAAmAAAACAAAAP//////////"/>
              </a:ext>
            </a:extLst>
          </p:cNvPicPr>
          <p:nvPr/>
        </p:nvPicPr>
        <p:blipFill>
          <a:blip r:embed="rId2"/>
          <a:stretch>
            <a:fillRect/>
          </a:stretch>
        </p:blipFill>
        <p:spPr>
          <a:xfrm>
            <a:off x="7355205" y="1115060"/>
            <a:ext cx="2694305" cy="4937125"/>
          </a:xfrm>
          <a:prstGeom prst="rect">
            <a:avLst/>
          </a:prstGeom>
          <a:noFill/>
          <a:ln>
            <a:noFill/>
          </a:ln>
          <a:effectLst/>
        </p:spPr>
      </p:pic>
      <p:pic>
        <p:nvPicPr>
          <p:cNvPr id="7" name="Picture2"/>
          <p:cNvPicPr>
            <a:picLocks noChangeAspect="1"/>
            <a:extLst>
              <a:ext uri="smNativeData">
                <pr:smNativeData xmlns:pr="smNativeData"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HgIAALkKAABwKQAABCEAAAAAAAAmAAAACAAAAP//////////"/>
              </a:ext>
            </a:extLst>
          </p:cNvPicPr>
          <p:nvPr/>
        </p:nvPicPr>
        <p:blipFill>
          <a:blip r:embed="rId3"/>
          <a:stretch>
            <a:fillRect/>
          </a:stretch>
        </p:blipFill>
        <p:spPr>
          <a:xfrm>
            <a:off x="344170" y="1743075"/>
            <a:ext cx="6391910" cy="3623945"/>
          </a:xfrm>
          <a:prstGeom prst="rect">
            <a:avLst/>
          </a:prstGeom>
          <a:noFill/>
          <a:ln>
            <a:noFill/>
          </a:ln>
          <a:effectLst/>
        </p:spPr>
      </p:pic>
      <p:sp>
        <p:nvSpPr>
          <p:cNvPr id="8" name="Line1"/>
          <p:cNvSpPr>
            <a:extLst>
              <a:ext uri="smNativeData">
                <pr:smNativeData xmlns:pr="smNativeData" val="SMDATA_13_MNqSXxMAAAAlAAAACgAAAA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AFAAAMAAAAEAAAAAAAAAAAAAAAAAAAAAAAAAAeAAAAaAAAAAAAAAAAAAAAAAAAAAAAAAAAAAAAECcAABAnAAAAAAAAAAAAAAAAAAAAAAAAAAAAAAAAAAAAAAAAAAAAABQAAAAAAAAAwMD/AAAAAABkAAAAMgAAAAAAAABkAAAAAAAAAH9/fwAKAAAAHwAAAFQAAAAlxuMF8vLyAQAAAAAAAAAAAAAAAAAAAAAAAAAAAAAAAAAAAAAAAAAAJcbjAH9/fwBTU1MDzMzMAMDA/wB/f38AAAAAAAAAAAAAAAAAAAAAAAAAAAAhAAAAGAAAABQAAAAcLAAA0wkAAD8sAABLJgAAAAAAACYAAAAIAAAA//////////8="/>
              </a:ext>
            </a:extLst>
          </p:cNvSpPr>
          <p:nvPr/>
        </p:nvSpPr>
        <p:spPr>
          <a:xfrm>
            <a:off x="7170420" y="1597025"/>
            <a:ext cx="22225" cy="4627880"/>
          </a:xfrm>
          <a:prstGeom prst="line">
            <a:avLst/>
          </a:prstGeom>
          <a:noFill/>
          <a:ln>
            <a:noFill/>
          </a:ln>
          <a:effectLst/>
        </p:spPr>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extbox1"/>
          <p:cNvSpPr txBox="1">
            <a:extLst>
              <a:ext uri="smNativeData">
                <pr:smNativeData xmlns:pr="smNativeData" val="SMDATA_13_MNqSXxMAAAAlAAAAEgAAAA8BAAAAkAAAAEgAAACQAAAASAAAAAAAAAAAAAAAAAAAAAEAAABQAAAAAAAAAAAA4D8AAAAAAADgPwAAAAAAAOA/AAAAAAAA4D8AAAAAAADgPwAAAAAAAOA/AAAAAAAA4D8AAAAAAADgPwAAAAAAAOA/AAAAAAAA4D8CAAAAjAAAAAAAAAAAAAAAAAAAA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FkGAAD/fwAA/38AAAAAAAAJAAAABAAAAAAAAAAMAAAAEAAAAAAAAAAAAAAAAAAAAAAAAAAeAAAAaAAAAAAAAAAAAAAAAAAAAAAAAAAAAAAAECcAABAnAAAAAAAAAAAAAAAAAAAAAAAAAAAAAAAAAAAAAAAAAAAAABQAAAAAAAAAwMD/AAAAAABkAAAAMgAAAAAAAABkAAAAAAAAAH9/fwAKAAAAHwAAAFQAAAAAAAAA8vLyAQAAAAAAAAAAAAAAAAAAAAAAAAAAAAAAAAAAAAAAAAAAJcbjAH9/fwBTU1MDzMzMAMDA/wB/f38AAAAAAAAAAAAAAAAAAAAAAAAAAAAhAAAAGAAAABQAAAAlAgAAzgEAAIVJAADiBQAAAAAAACYAAAAIAAAA//////////8="/>
              </a:ext>
            </a:extLst>
          </p:cNvSpPr>
          <p:nvPr/>
        </p:nvSpPr>
        <p:spPr>
          <a:xfrm>
            <a:off x="348615" y="293370"/>
            <a:ext cx="11602720" cy="662940"/>
          </a:xfrm>
          <a:prstGeom prst="rect">
            <a:avLst/>
          </a:prstGeom>
          <a:noFill/>
          <a:ln>
            <a:noFill/>
          </a:ln>
          <a:effectLst/>
        </p:spPr>
        <p:txBody>
          <a:bodyPr vert="horz" wrap="square" numCol="1" spcCol="215900" anchor="t"/>
          <a:lstStyle/>
          <a:p>
            <a:pPr>
              <a:defRPr sz="2800" b="1">
                <a:latin typeface="Calibri" pitchFamily="2" charset="0"/>
                <a:ea typeface="Calibri" pitchFamily="2" charset="0"/>
                <a:cs typeface="Calibri" pitchFamily="2" charset="0"/>
              </a:defRPr>
            </a:pPr>
            <a:r>
              <a:t>Q 3.Inference from </a:t>
            </a:r>
            <a:r>
              <a:rPr>
                <a:solidFill>
                  <a:srgbClr val="404040"/>
                </a:solidFill>
              </a:rPr>
              <a:t>the genre of the last movie rented in a day? </a:t>
            </a:r>
            <a:endParaRPr>
              <a:solidFill>
                <a:srgbClr val="404040"/>
              </a:solidFill>
            </a:endParaRPr>
          </a:p>
        </p:txBody>
      </p:sp>
      <p:sp>
        <p:nvSpPr>
          <p:cNvPr id="3" name="Rectangle1"/>
          <p:cNvSpPr>
            <a:extLst>
              <a:ext uri="smNativeData">
                <pr:smNativeData xmlns:pr="smNativeData" val="SMDATA_13_MNqSXxMAAAAlAAAAZAAAAA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AvAgAAZQYAANAeAABeDgAAAAAAACYAAAAIAAAA//////////8="/>
              </a:ext>
            </a:extLst>
          </p:cNvSpPr>
          <p:nvPr/>
        </p:nvSpPr>
        <p:spPr>
          <a:xfrm>
            <a:off x="354965" y="1039495"/>
            <a:ext cx="4653915" cy="1296035"/>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rPr u="sng"/>
              <a:t>Observations</a:t>
            </a:r>
            <a:r>
              <a:t>:</a:t>
            </a:r>
          </a:p>
          <a:p>
            <a:pPr marL="285750" indent="-285750">
              <a:buSzTx/>
              <a:buFont typeface="Arial" pitchFamily="2" charset="0"/>
              <a:buChar char="•"/>
              <a:defRPr>
                <a:latin typeface="Calibri" pitchFamily="2" charset="0"/>
                <a:ea typeface="Calibri" pitchFamily="2" charset="0"/>
                <a:cs typeface="Calibri" pitchFamily="2" charset="0"/>
              </a:defRPr>
            </a:pPr>
            <a:r>
              <a:t>The last genre rented in a day by customers show a trend of their preference.</a:t>
            </a:r>
            <a:endParaRPr b="1" u="sng"/>
          </a:p>
        </p:txBody>
      </p:sp>
      <p:pic>
        <p:nvPicPr>
          <p:cNvPr id="4" name="Picture1"/>
          <p:cNvPicPr>
            <a:picLocks noChangeAspect="1"/>
            <a:extLst>
              <a:ext uri="smNativeData">
                <pr:smNativeData xmlns:pr="smNativeData"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CNADBcK4fRP+C2CHFDPuk/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RyEAAFUKAAApRQAA4B0AAAAAAAAmAAAACAAAAP//////////"/>
              </a:ext>
            </a:extLst>
          </p:cNvPicPr>
          <p:nvPr/>
        </p:nvPicPr>
        <p:blipFill>
          <a:blip r:embed="rId2"/>
          <a:stretch>
            <a:fillRect/>
          </a:stretch>
        </p:blipFill>
        <p:spPr>
          <a:xfrm>
            <a:off x="5409565" y="1679575"/>
            <a:ext cx="5833110" cy="3176905"/>
          </a:xfrm>
          <a:prstGeom prst="rect">
            <a:avLst/>
          </a:prstGeom>
          <a:noFill/>
          <a:ln>
            <a:noFill/>
          </a:ln>
          <a:effectLst/>
        </p:spPr>
      </p:pic>
      <p:sp>
        <p:nvSpPr>
          <p:cNvPr id="5" name="Rectangle2"/>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GAgAAgA8AAOceAAAAJgAAACAAACYAAAAIAAAA//////////8="/>
              </a:ext>
            </a:extLst>
          </p:cNvSpPr>
          <p:nvPr/>
        </p:nvSpPr>
        <p:spPr>
          <a:xfrm>
            <a:off x="410210" y="2519680"/>
            <a:ext cx="4613275" cy="3657600"/>
          </a:xfrm>
          <a:prstGeom prst="rect">
            <a:avLst/>
          </a:prstGeom>
          <a:solidFill>
            <a:srgbClr val="DDF3C5"/>
          </a:solidFill>
          <a:ln>
            <a:noFill/>
          </a:ln>
          <a:effectLst/>
        </p:spPr>
        <p:txBody>
          <a:bodyPr vert="horz" wrap="square" lIns="45720" tIns="45720" rIns="45720" bIns="45720" numCol="1" spcCol="215900" anchor="t"/>
          <a:lstStyle/>
          <a:p>
            <a:pPr>
              <a:buNone/>
              <a:defRPr b="1" u="sng">
                <a:latin typeface="Calibri" pitchFamily="2" charset="0"/>
                <a:ea typeface="Calibri" pitchFamily="2" charset="0"/>
                <a:cs typeface="Calibri" pitchFamily="2" charset="0"/>
              </a:defRPr>
            </a:pPr>
            <a:r>
              <a:t>Business suggestion:</a:t>
            </a:r>
            <a:endParaRPr b="0">
              <a:solidFill>
                <a:srgbClr val="FFFFFF"/>
              </a:solidFill>
            </a:endParaRPr>
          </a:p>
          <a:p>
            <a:pPr marL="0" indent="0">
              <a:buNone/>
              <a:defRPr>
                <a:latin typeface="Calibri" pitchFamily="2" charset="0"/>
                <a:ea typeface="Calibri" pitchFamily="2" charset="0"/>
                <a:cs typeface="Calibri" pitchFamily="2" charset="0"/>
              </a:defRPr>
            </a:pPr>
            <a:r>
              <a:t> </a:t>
            </a:r>
          </a:p>
          <a:p>
            <a:pPr marL="0" indent="0">
              <a:buSzTx/>
              <a:buFont typeface="Wingdings" pitchFamily="2" charset="2"/>
              <a:buChar char=""/>
              <a:defRPr>
                <a:latin typeface="Calibri" pitchFamily="2" charset="0"/>
                <a:ea typeface="Calibri" pitchFamily="2" charset="0"/>
                <a:cs typeface="Calibri" pitchFamily="2" charset="0"/>
              </a:defRPr>
            </a:pPr>
            <a:r>
              <a:t>The business can stock up the store with the most rented last genre, to meet the demand for the customers on the following day</a:t>
            </a:r>
          </a:p>
          <a:p>
            <a:pPr marL="0" indent="0">
              <a:buSzTx/>
              <a:buFont typeface="Wingdings" pitchFamily="2" charset="2"/>
              <a:buChar char=""/>
              <a:defRPr>
                <a:latin typeface="Calibri" pitchFamily="2" charset="0"/>
                <a:ea typeface="Calibri" pitchFamily="2" charset="0"/>
                <a:cs typeface="Calibri" pitchFamily="2" charset="0"/>
              </a:defRPr>
            </a:pPr>
          </a:p>
          <a:p>
            <a:pPr>
              <a:buFont typeface="Wingdings" pitchFamily="2" charset="2"/>
              <a:buChar char=""/>
              <a:defRPr>
                <a:latin typeface="Calibri" pitchFamily="2" charset="0"/>
                <a:ea typeface="Calibri" pitchFamily="2" charset="0"/>
                <a:cs typeface="Calibri" pitchFamily="2" charset="0"/>
              </a:defRPr>
            </a:pPr>
            <a:r>
              <a:t>Target customers with advertisments according to their last rented genre trend.</a:t>
            </a:r>
          </a:p>
          <a:p>
            <a:pPr>
              <a:buFont typeface="Wingdings" pitchFamily="2" charset="2"/>
              <a:buChar char=""/>
              <a:defRPr>
                <a:latin typeface="Calibri" pitchFamily="2" charset="0"/>
                <a:ea typeface="Calibri" pitchFamily="2" charset="0"/>
                <a:cs typeface="Calibri" pitchFamily="2" charset="0"/>
              </a:defRPr>
            </a:pPr>
          </a:p>
          <a:p>
            <a:pPr marL="0" indent="0">
              <a:buSzTx/>
              <a:buFont typeface="Wingdings" pitchFamily="2" charset="2"/>
              <a:buChar char=""/>
              <a:defRPr>
                <a:latin typeface="Calibri" pitchFamily="2" charset="0"/>
                <a:ea typeface="Calibri" pitchFamily="2" charset="0"/>
                <a:cs typeface="Calibri" pitchFamily="2" charset="0"/>
              </a:defRPr>
            </a:pPr>
            <a:r>
              <a:t>These related movies in the same gener have the highest chance of matching with the intrest in customer, hence providig relevent offer or discount could increase the sales .</a:t>
            </a:r>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AAAAACYAAAAIAAAAAQAAAAAAAAA="/>
              </a:ext>
            </a:extLst>
          </p:cNvSpPr>
          <p:nvPr>
            <p:ph type="title"/>
          </p:nvPr>
        </p:nvSpPr>
        <p:spPr>
          <a:xfrm>
            <a:off x="431800" y="431800"/>
            <a:ext cx="11328400" cy="432435"/>
          </a:xfrm>
        </p:spPr>
        <p:txBody>
          <a:bodyPr/>
          <a:lstStyle/>
          <a:p>
            <a:pPr>
              <a:defRPr sz="2800" spc="-39"/>
            </a:pPr>
            <a:r>
              <a:t>LAST_VALUE() questions addressed on Sakila - </a:t>
            </a:r>
          </a:p>
        </p:txBody>
      </p:sp>
      <p:sp>
        <p:nvSpPr>
          <p:cNvPr id="4" name="Content Placeholder 2"/>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MwYAAFhIAAAWJgAAAAAAACYAAAAIAAAAAQAAAAAAAAA="/>
              </a:ext>
            </a:extLst>
          </p:cNvSpPr>
          <p:nvPr>
            <p:ph type="body" idx="1"/>
          </p:nvPr>
        </p:nvSpPr>
        <p:spPr>
          <a:xfrm>
            <a:off x="431800" y="1007745"/>
            <a:ext cx="11328400" cy="5183505"/>
          </a:xfrm>
        </p:spPr>
        <p:txBody>
          <a:bodyPr/>
          <a:lstStyle/>
          <a:p>
            <a:pPr marL="0" indent="0">
              <a:buNone/>
              <a:defRPr i="1" u="sng"/>
            </a:pPr>
            <a:r>
              <a:t>Question 4-</a:t>
            </a:r>
          </a:p>
          <a:p>
            <a:pPr marL="0" indent="0">
              <a:buNone/>
            </a:pPr>
            <a:r>
              <a:t>What is the last/ latest payment of customer from the given data (name of the customer also to be queried)?</a:t>
            </a:r>
          </a:p>
          <a:p>
            <a:pPr/>
            <a:r>
              <a:t>-- Joined payment table and customer table and applied Last_Value()</a:t>
            </a:r>
          </a:p>
        </p:txBody>
      </p:sp>
      <p:sp>
        <p:nvSpPr>
          <p:cNvPr id="5"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5FF4-BAD6-D7A9-983A-4CFC11746E19}" type="slidenum">
              <a:t>13</a:t>
            </a:fld>
          </a:p>
        </p:txBody>
      </p:sp>
      <p:sp>
        <p:nvSpPr>
          <p:cNvPr id="6" name="Straight Connector 10"/>
          <p:cNvSpPr>
            <a:extLst>
              <a:ext uri="smNativeData">
                <pr:smNativeData xmlns:pr="smNativeData" val="SMDATA_13_MNqSXxMAAAAlAAAACgAAAA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AAAAAA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wPhs0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qJwAAxAwAAKonAAA2JQAAEAAAACYAAAAIAAAA//////////8="/>
              </a:ext>
            </a:extLst>
          </p:cNvSpPr>
          <p:nvPr/>
        </p:nvSpPr>
        <p:spPr>
          <a:xfrm flipH="1">
            <a:off x="6447790" y="2075180"/>
            <a:ext cx="0" cy="3973830"/>
          </a:xfrm>
          <a:prstGeom prst="line">
            <a:avLst/>
          </a:prstGeom>
          <a:noFill/>
          <a:ln w="6350" cap="flat" cmpd="sng" algn="ctr">
            <a:solidFill>
              <a:srgbClr val="000000"/>
            </a:solidFill>
            <a:prstDash val="solid"/>
            <a:headEnd type="none"/>
            <a:tailEnd type="none"/>
          </a:ln>
          <a:effectLst/>
        </p:spPr>
        <p:txBody>
          <a:bodyPr vert="horz" wrap="square" lIns="45720" tIns="45720" rIns="45720" bIns="45720" numCol="1" spcCol="215900" anchor="t"/>
          <a:lstStyle/>
          <a:p>
            <a:pPr/>
          </a:p>
        </p:txBody>
      </p:sp>
      <p:pic>
        <p:nvPicPr>
          <p:cNvPr id="7" name="Picture1"/>
          <p:cNvPicPr>
            <a:picLocks noChangeAspect="1"/>
            <a:extLst>
              <a:ext uri="smNativeData">
                <pr:smNativeData xmlns:pr="smNativeData"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6QMAAFsNAABIJwAAayIAAAAAAAAmAAAACAAAAP//////////"/>
              </a:ext>
            </a:extLst>
          </p:cNvPicPr>
          <p:nvPr/>
        </p:nvPicPr>
        <p:blipFill>
          <a:blip r:embed="rId2"/>
          <a:stretch>
            <a:fillRect/>
          </a:stretch>
        </p:blipFill>
        <p:spPr>
          <a:xfrm>
            <a:off x="635635" y="2171065"/>
            <a:ext cx="5749925" cy="3423920"/>
          </a:xfrm>
          <a:prstGeom prst="rect">
            <a:avLst/>
          </a:prstGeom>
          <a:noFill/>
          <a:ln>
            <a:noFill/>
          </a:ln>
          <a:effectLst/>
        </p:spPr>
      </p:pic>
      <p:pic>
        <p:nvPicPr>
          <p:cNvPr id="8" name="Picture2"/>
          <p:cNvPicPr>
            <a:picLocks noChangeAspect="1"/>
            <a:extLst>
              <a:ext uri="smNativeData">
                <pr:smNativeData xmlns:pr="smNativeData"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nSwAAMQMAABjOQAACyYAAAAAAAAmAAAACAAAAP//////////"/>
              </a:ext>
            </a:extLst>
          </p:cNvPicPr>
          <p:nvPr/>
        </p:nvPicPr>
        <p:blipFill>
          <a:blip r:embed="rId3"/>
          <a:stretch>
            <a:fillRect/>
          </a:stretch>
        </p:blipFill>
        <p:spPr>
          <a:xfrm>
            <a:off x="7252335" y="2075180"/>
            <a:ext cx="2076450" cy="4109085"/>
          </a:xfrm>
          <a:prstGeom prst="rect">
            <a:avLst/>
          </a:prstGeom>
          <a:noFill/>
          <a:ln>
            <a:noFill/>
          </a:ln>
          <a:effectLst/>
        </p:spPr>
      </p:pic>
    </p:spTree>
  </p:cSld>
  <p:clrMapOvr>
    <a:masterClrMapping/>
  </p:clrMapOvr>
  <p:timing>
    <p:tnLst>
      <p:par>
        <p:cTn id="1" dur="indefinite" restart="never" nodeType="tmRoot"/>
      </p:par>
    </p:tnLst>
  </p:timing>
</p:sld>
</file>

<file path=ppt/slides/slide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extbox1"/>
          <p:cNvSpPr txBox="1">
            <a:extLst>
              <a:ext uri="smNativeData">
                <pr:smNativeData xmlns:pr="smNativeData" val="SMDATA_13_MNqSXxMAAAAlAAAAEgAAAE8BAAAAkAAAAEgAAACQAAAASAAAAAAAAAAAAAAAAAAAAAEAAABQAAAAAAAAAAAA4D8AAAAAAADgPwAAAAAAAOA/AAAAAAAA4D8AAAAAAADgPwAAAAAAAOA/AAAAAAAA4D8AAAAAAADgPwAAAAAAAOA/AAAAAAAA4D8CAAAAjAAAAAAAAAAAAAAAAAAAA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J0EAAD/fwAA/38AAAAAAAAJAAAABAAAAAAAAAAMAAAAEAAAAAAAAAAAAAAAAAAAAAAAAAAeAAAAaAAAAAAAAAAAAAAAAAAAAAAAAAAAAAAAECcAABAnAAAAAAAAAAAAAAAAAAAAAAAAAAAAAAAAAAAAAAAAAAAAABQAAAAAAAAAwMD/AAAAAABkAAAAMgAAAAAAAABkAAAAAAAAAH9/fwAKAAAAHwAAAFQAAAAAAAAA8vLyAQAAAAAAAAAAAAAAAAAAAAAAAAAAAAAAAAAAAAAAAAAAJcbjAH9/fwBTU1MDzMzMAMDA/wB/f38AAAAAAAAAAAAAAAAAAAAAAAAAAAAhAAAAGAAAABQAAAA2AgAAVgEAAKNDAACGBAAAACAAACYAAAAIAAAA//////////8="/>
              </a:ext>
            </a:extLst>
          </p:cNvSpPr>
          <p:nvPr/>
        </p:nvSpPr>
        <p:spPr>
          <a:xfrm>
            <a:off x="359410" y="217170"/>
            <a:ext cx="10635615" cy="518160"/>
          </a:xfrm>
          <a:prstGeom prst="rect">
            <a:avLst/>
          </a:prstGeom>
          <a:noFill/>
          <a:ln>
            <a:noFill/>
          </a:ln>
          <a:effectLst/>
        </p:spPr>
        <p:txBody>
          <a:bodyPr vert="horz" wrap="square" numCol="1" spcCol="215900" anchor="t"/>
          <a:lstStyle/>
          <a:p>
            <a:pPr>
              <a:defRPr sz="2800" b="1">
                <a:latin typeface="Calibri" pitchFamily="2" charset="0"/>
                <a:ea typeface="Calibri" pitchFamily="2" charset="0"/>
                <a:cs typeface="Calibri" pitchFamily="2" charset="0"/>
              </a:defRPr>
            </a:pPr>
            <a:r>
              <a:t>Q4. Inference from </a:t>
            </a:r>
            <a:r>
              <a:rPr>
                <a:solidFill>
                  <a:srgbClr val="404040"/>
                </a:solidFill>
              </a:rPr>
              <a:t>the the last/ latest payment of customer </a:t>
            </a:r>
            <a:endParaRPr>
              <a:solidFill>
                <a:srgbClr val="404040"/>
              </a:solidFill>
            </a:endParaRPr>
          </a:p>
        </p:txBody>
      </p:sp>
      <p:sp>
        <p:nvSpPr>
          <p:cNvPr id="3" name="Rectangle1"/>
          <p:cNvSpPr>
            <a:extLst>
              <a:ext uri="smNativeData">
                <pr:smNativeData xmlns:pr="smNativeData" val="SMDATA_13_MNqSXxMAAAAlAAAAZAAAAA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AvAgAAZQYAANAeAABeDgAAAAAAACYAAAAIAAAA//////////8="/>
              </a:ext>
            </a:extLst>
          </p:cNvSpPr>
          <p:nvPr/>
        </p:nvSpPr>
        <p:spPr>
          <a:xfrm>
            <a:off x="354965" y="1039495"/>
            <a:ext cx="4653915" cy="1296035"/>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rPr u="sng"/>
              <a:t>Observations</a:t>
            </a:r>
            <a:r>
              <a:t>:</a:t>
            </a:r>
          </a:p>
          <a:p>
            <a:pPr marL="285750" indent="-285750">
              <a:buSzTx/>
              <a:buFont typeface="Arial" pitchFamily="2" charset="0"/>
              <a:buChar char="•"/>
              <a:defRPr>
                <a:latin typeface="Calibri" pitchFamily="2" charset="0"/>
                <a:ea typeface="Calibri" pitchFamily="2" charset="0"/>
                <a:cs typeface="Calibri" pitchFamily="2" charset="0"/>
              </a:defRPr>
            </a:pPr>
            <a:r>
              <a:t>The last payment by the customers shows a trend of their intereset based on their payment amount</a:t>
            </a:r>
          </a:p>
        </p:txBody>
      </p:sp>
      <p:sp>
        <p:nvSpPr>
          <p:cNvPr id="4" name="Rectangle2"/>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GAgAAgA8AAOceAABgKQAAACAAACYAAAAIAAAA//////////8="/>
              </a:ext>
            </a:extLst>
          </p:cNvSpPr>
          <p:nvPr/>
        </p:nvSpPr>
        <p:spPr>
          <a:xfrm>
            <a:off x="410210" y="2519680"/>
            <a:ext cx="4613275" cy="4206240"/>
          </a:xfrm>
          <a:prstGeom prst="rect">
            <a:avLst/>
          </a:prstGeom>
          <a:solidFill>
            <a:srgbClr val="DDF3C5"/>
          </a:solidFill>
          <a:ln>
            <a:noFill/>
          </a:ln>
          <a:effectLst/>
        </p:spPr>
        <p:txBody>
          <a:bodyPr vert="horz" wrap="square" lIns="45720" tIns="45720" rIns="45720" bIns="45720" numCol="1" spcCol="215900" anchor="t"/>
          <a:lstStyle/>
          <a:p>
            <a:pPr>
              <a:buNone/>
              <a:defRPr b="1" u="sng">
                <a:latin typeface="Calibri" pitchFamily="2" charset="0"/>
                <a:ea typeface="Calibri" pitchFamily="2" charset="0"/>
                <a:cs typeface="Calibri" pitchFamily="2" charset="0"/>
              </a:defRPr>
            </a:pPr>
            <a:r>
              <a:t>Business suggestion:</a:t>
            </a:r>
            <a:endParaRPr b="0">
              <a:solidFill>
                <a:srgbClr val="FFFFFF"/>
              </a:solidFill>
            </a:endParaRPr>
          </a:p>
          <a:p>
            <a:pPr marL="0" indent="0">
              <a:buNone/>
              <a:defRPr>
                <a:latin typeface="Calibri" pitchFamily="2" charset="0"/>
                <a:ea typeface="Calibri" pitchFamily="2" charset="0"/>
                <a:cs typeface="Calibri" pitchFamily="2" charset="0"/>
              </a:defRPr>
            </a:pPr>
            <a:r>
              <a:t> </a:t>
            </a:r>
          </a:p>
          <a:p>
            <a:pPr marL="0" indent="0">
              <a:buSzTx/>
              <a:buFont typeface="Wingdings" pitchFamily="2" charset="2"/>
              <a:buChar char=""/>
              <a:defRPr>
                <a:latin typeface="Calibri" pitchFamily="2" charset="0"/>
                <a:ea typeface="Calibri" pitchFamily="2" charset="0"/>
                <a:cs typeface="Calibri" pitchFamily="2" charset="0"/>
              </a:defRPr>
            </a:pPr>
            <a:r>
              <a:t>The business can narrow down on the last payment details and arrive at the most rented films</a:t>
            </a:r>
          </a:p>
          <a:p>
            <a:pPr marL="0" indent="0">
              <a:buSzTx/>
              <a:buFont typeface="Wingdings" pitchFamily="2" charset="2"/>
              <a:buChar char=""/>
              <a:defRPr>
                <a:latin typeface="Calibri" pitchFamily="2" charset="0"/>
                <a:ea typeface="Calibri" pitchFamily="2" charset="0"/>
                <a:cs typeface="Calibri" pitchFamily="2" charset="0"/>
              </a:defRPr>
            </a:pPr>
          </a:p>
          <a:p>
            <a:pPr>
              <a:buFont typeface="Wingdings" pitchFamily="2" charset="2"/>
              <a:buChar char=""/>
              <a:defRPr>
                <a:latin typeface="Calibri" pitchFamily="2" charset="0"/>
                <a:ea typeface="Calibri" pitchFamily="2" charset="0"/>
                <a:cs typeface="Calibri" pitchFamily="2" charset="0"/>
              </a:defRPr>
            </a:pPr>
            <a:r>
              <a:t>The business can consider segmenting the price range of other films within the range of the most paid categories</a:t>
            </a:r>
          </a:p>
          <a:p>
            <a:pPr>
              <a:buFont typeface="Wingdings" pitchFamily="2" charset="2"/>
              <a:buChar char=""/>
              <a:defRPr>
                <a:latin typeface="Calibri" pitchFamily="2" charset="0"/>
                <a:ea typeface="Calibri" pitchFamily="2" charset="0"/>
                <a:cs typeface="Calibri" pitchFamily="2" charset="0"/>
              </a:defRPr>
            </a:pPr>
          </a:p>
          <a:p>
            <a:pPr>
              <a:buFont typeface="Wingdings" pitchFamily="2" charset="2"/>
              <a:buChar char=""/>
              <a:defRPr>
                <a:latin typeface="Calibri" pitchFamily="2" charset="0"/>
                <a:ea typeface="Calibri" pitchFamily="2" charset="0"/>
                <a:cs typeface="Calibri" pitchFamily="2" charset="0"/>
              </a:defRPr>
            </a:pPr>
            <a:r>
              <a:t>Target customers with similar price segmented films and offer discounts to films that fall under the least purchased price segment</a:t>
            </a:r>
          </a:p>
          <a:p>
            <a:pPr>
              <a:buFont typeface="Wingdings" pitchFamily="2" charset="2"/>
              <a:buChar char=""/>
              <a:defRPr>
                <a:latin typeface="Calibri" pitchFamily="2" charset="0"/>
                <a:ea typeface="Calibri" pitchFamily="2" charset="0"/>
                <a:cs typeface="Calibri" pitchFamily="2" charset="0"/>
              </a:defRPr>
            </a:pPr>
          </a:p>
          <a:p>
            <a:pPr marL="0" indent="0">
              <a:buSzTx/>
              <a:buFont typeface="Wingdings" pitchFamily="2" charset="2"/>
              <a:buChar char=""/>
              <a:defRPr>
                <a:latin typeface="Calibri" pitchFamily="2" charset="0"/>
                <a:ea typeface="Calibri" pitchFamily="2" charset="0"/>
                <a:cs typeface="Calibri" pitchFamily="2" charset="0"/>
              </a:defRPr>
            </a:pPr>
          </a:p>
        </p:txBody>
      </p:sp>
      <p:pic>
        <p:nvPicPr>
          <p:cNvPr id="5" name="Picture1"/>
          <p:cNvPicPr>
            <a:picLocks noChangeAspect="1"/>
            <a:extLst>
              <a:ext uri="smNativeData">
                <pr:smNativeData xmlns:pr="smNativeData"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3x8AAIEMAACJSAAAaB0AAAAAAAAmAAAACAAAAP//////////"/>
              </a:ext>
            </a:extLst>
          </p:cNvPicPr>
          <p:nvPr/>
        </p:nvPicPr>
        <p:blipFill>
          <a:blip r:embed="rId2"/>
          <a:stretch>
            <a:fillRect/>
          </a:stretch>
        </p:blipFill>
        <p:spPr>
          <a:xfrm>
            <a:off x="5180965" y="2032635"/>
            <a:ext cx="6610350" cy="2747645"/>
          </a:xfrm>
          <a:prstGeom prst="rect">
            <a:avLst/>
          </a:prstGeom>
          <a:noFill/>
          <a:ln>
            <a:noFill/>
          </a:ln>
          <a:effectLst/>
        </p:spPr>
      </p:pic>
    </p:spTree>
  </p:cSld>
  <p:clrMapOvr>
    <a:masterClrMapping/>
  </p:clrMapOvr>
  <p:timing>
    <p:tnLst>
      <p:par>
        <p:cTn id="1" dur="indefinite" restart="never" nodeType="tmRoot"/>
      </p:par>
    </p:tnLst>
  </p:timing>
</p:sld>
</file>

<file path=ppt/slides/slide1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cJgAAkA0AAABLAACGGQAAEAAAACYAAAAIAAAAACAAAAAAAAA="/>
              </a:ext>
            </a:extLst>
          </p:cNvSpPr>
          <p:nvPr>
            <p:ph type="title"/>
          </p:nvPr>
        </p:nvSpPr>
        <p:spPr/>
        <p:txBody>
          <a:bodyPr vert="horz" wrap="square" lIns="179705" tIns="179705" rIns="179705" bIns="179705" numCol="1" spcCol="215900" anchor="t">
            <a:prstTxWarp prst="textNoShape">
              <a:avLst/>
            </a:prstTxWarp>
          </a:bodyPr>
          <a:lstStyle/>
          <a:p>
            <a:pPr>
              <a:defRPr sz="5400"/>
            </a:pPr>
            <a:r>
              <a:rPr lang="en-us"/>
              <a:t>MySQL – Python Integration</a:t>
            </a:r>
            <a:endParaRPr lang="en-us"/>
          </a:p>
        </p:txBody>
      </p:sp>
      <p:sp>
        <p:nvSpPr>
          <p:cNvPr id="3" name="Text Placeholder 2"/>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BcJgAAhhkAAABLAABLIAAAEAAAACYAAAAIAAAAAAAAAAAAAAA="/>
              </a:ext>
            </a:extLst>
          </p:cNvSpPr>
          <p:nvPr>
            <p:ph type="body" idx="1"/>
          </p:nvPr>
        </p:nvSpPr>
        <p:spPr/>
        <p:txBody>
          <a:bodyPr/>
          <a:lstStyle/>
          <a:p>
            <a:pPr/>
            <a:r>
              <a:rPr lang="en-us"/>
              <a:t>Exploring Capabilities For Data Analytics</a:t>
            </a:r>
            <a:endParaRPr lang="en-us"/>
          </a:p>
        </p:txBody>
      </p:sp>
      <p:sp>
        <p:nvSpPr>
          <p:cNvPr id="4"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9CcAAABLAAAXKQAAECAAACYAAAAIAAAAAQAAAAAAAAA="/>
              </a:ext>
            </a:extLst>
          </p:cNvSpPr>
          <p:nvPr>
            <p:ph type="sldNum" sz="quarter" idx="2"/>
          </p:nvPr>
        </p:nvSpPr>
        <p:spPr>
          <a:xfrm>
            <a:off x="11760200" y="6494780"/>
            <a:ext cx="431800" cy="184785"/>
          </a:xfrm>
        </p:spPr>
        <p:txBody>
          <a:bodyPr/>
          <a:lstStyle/>
          <a:p>
            <a:pPr/>
            <a:r>
              <a:rPr lang="en-us"/>
              <a:t>13</a:t>
            </a:r>
          </a:p>
        </p:txBody>
      </p:sp>
      <p:sp>
        <p:nvSpPr>
          <p:cNvPr id="5"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Tree>
  </p:cSld>
  <p:clrMapOvr>
    <a:masterClrMapping/>
  </p:clrMapOvr>
  <p:timing>
    <p:tnLst>
      <p:par>
        <p:cTn id="1" dur="indefinite" restart="never" nodeType="tmRoot"/>
      </p:par>
    </p:tnLst>
  </p:timing>
</p:sld>
</file>

<file path=ppt/slides/slide1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653A-74D6-D793-983A-82C62B746ED7}" type="slidenum">
              <a:t>16</a:t>
            </a:fld>
          </a:p>
        </p:txBody>
      </p:sp>
      <p:pic>
        <p:nvPicPr>
          <p:cNvPr id="3" name="Screenshot 2020-10-21 at 10.12.41 PM.png" descr="Screenshot 2020-10-21 at 10.12.41 P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YgUAAPcEAADnHgAAfSEAABAAAAAmAAAACAAAAP//////////"/>
              </a:ext>
            </a:extLst>
          </p:cNvPicPr>
          <p:nvPr/>
        </p:nvPicPr>
        <p:blipFill>
          <a:blip r:embed="rId2"/>
          <a:stretch>
            <a:fillRect/>
          </a:stretch>
        </p:blipFill>
        <p:spPr>
          <a:xfrm>
            <a:off x="875030" y="807085"/>
            <a:ext cx="4148455" cy="4636770"/>
          </a:xfrm>
          <a:prstGeom prst="rect">
            <a:avLst/>
          </a:prstGeom>
          <a:noFill/>
          <a:ln>
            <a:noFill/>
          </a:ln>
          <a:effectLst/>
        </p:spPr>
      </p:pic>
      <p:pic>
        <p:nvPicPr>
          <p:cNvPr id="4" name="Screenshot 2020-10-21 at 10.14.45 PM.png" descr="Screenshot 2020-10-21 at 10.14.45 P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vyAAAMgEAABaOwAAWh8AABAAAAAmAAAACAAAAP//////////"/>
              </a:ext>
            </a:extLst>
          </p:cNvPicPr>
          <p:nvPr/>
        </p:nvPicPr>
        <p:blipFill>
          <a:blip r:embed="rId3"/>
          <a:stretch>
            <a:fillRect/>
          </a:stretch>
        </p:blipFill>
        <p:spPr>
          <a:xfrm>
            <a:off x="5323205" y="777240"/>
            <a:ext cx="4324985" cy="4319270"/>
          </a:xfrm>
          <a:prstGeom prst="rect">
            <a:avLst/>
          </a:prstGeom>
          <a:noFill/>
          <a:ln>
            <a:noFill/>
          </a:ln>
          <a:effectLst/>
        </p:spPr>
      </p:pic>
      <p:sp>
        <p:nvSpPr>
          <p:cNvPr id="5"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TAh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6" name="Though we choose 'pymysql,' there are multiple other libraries available which has similar capabilities such as 'MySQLdb' etc.…"/>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AIORU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DnHgAAoCAAAABLAAB/JgAAECAAACYAAAAIAAAA//////////8="/>
              </a:ext>
            </a:extLst>
          </p:cNvSpPr>
          <p:nvPr/>
        </p:nvSpPr>
        <p:spPr>
          <a:xfrm>
            <a:off x="5023485" y="5303520"/>
            <a:ext cx="7168515"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Though we choose 'pymysql,' there are multiple other libraries available which has similar capabilities such as 'MySQLdb' etc. </a:t>
            </a:r>
          </a:p>
          <a:p>
            <a:pPr/>
            <a:r>
              <a:t>The connectors allow pass-throughs where the queries can be directly written and executed .</a:t>
            </a:r>
          </a:p>
          <a:p>
            <a:pPr/>
            <a:r>
              <a:t>Cursor fetch commands returns tuple. </a:t>
            </a:r>
          </a:p>
        </p:txBody>
      </p:sp>
      <p:sp>
        <p:nvSpPr>
          <p:cNvPr id="7" name="Panda DataFrame"/>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LHUxM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PwAA7xoAALpGAAB2HAAAECAAACYAAAAIAAAA//////////8="/>
              </a:ext>
            </a:extLst>
          </p:cNvSpPr>
          <p:nvPr/>
        </p:nvSpPr>
        <p:spPr>
          <a:xfrm>
            <a:off x="10298430" y="4378325"/>
            <a:ext cx="1198880" cy="248285"/>
          </a:xfrm>
          <a:prstGeom prst="rect">
            <a:avLst/>
          </a:prstGeom>
          <a:noFill/>
          <a:ln>
            <a:noFill/>
          </a:ln>
          <a:effectLst/>
        </p:spPr>
        <p:txBody>
          <a:bodyPr vert="horz" wrap="none" lIns="45720" tIns="45720" rIns="45720" bIns="45720" numCol="1" spcCol="215900" anchor="t"/>
          <a:lstStyle>
            <a:lvl1pPr>
              <a:defRPr sz="1200">
                <a:latin typeface="Calibri" pitchFamily="2" charset="0"/>
                <a:ea typeface="Helvetica" pitchFamily="0" charset="0"/>
                <a:cs typeface="Helvetica" pitchFamily="0" charset="0"/>
              </a:defRPr>
            </a:lvl1pPr>
          </a:lstStyle>
          <a:p>
            <a:pPr/>
            <a:r>
              <a:t>Panda DataFrame</a:t>
            </a:r>
          </a:p>
        </p:txBody>
      </p:sp>
      <p:sp>
        <p:nvSpPr>
          <p:cNvPr id="8" name="Execute…"/>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9dueo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PwAA8wkAAI9HAACmDAAAECAAACYAAAAIAAAA//////////8="/>
              </a:ext>
            </a:extLst>
          </p:cNvSpPr>
          <p:nvPr/>
        </p:nvSpPr>
        <p:spPr>
          <a:xfrm>
            <a:off x="10298430" y="1617345"/>
            <a:ext cx="1334135" cy="438785"/>
          </a:xfrm>
          <a:prstGeom prst="rect">
            <a:avLst/>
          </a:prstGeom>
          <a:noFill/>
          <a:ln>
            <a:noFill/>
          </a:ln>
          <a:effectLst/>
        </p:spPr>
        <p:txBody>
          <a:bodyPr vert="horz" wrap="none" lIns="45720" tIns="45720" rIns="45720" bIns="45720" numCol="1" spcCol="215900" anchor="t"/>
          <a:lstStyle/>
          <a:p>
            <a:pPr>
              <a:defRPr sz="1200">
                <a:latin typeface="Calibri" pitchFamily="2" charset="0"/>
                <a:ea typeface="Calibri" pitchFamily="2" charset="0"/>
                <a:cs typeface="Calibri" pitchFamily="2" charset="0"/>
              </a:defRPr>
            </a:pPr>
            <a:r>
              <a:t>Execute </a:t>
            </a:r>
          </a:p>
          <a:p>
            <a:pPr>
              <a:defRPr sz="1200">
                <a:latin typeface="Calibri" pitchFamily="2" charset="0"/>
                <a:ea typeface="Calibri" pitchFamily="2" charset="0"/>
                <a:cs typeface="Calibri" pitchFamily="2" charset="0"/>
              </a:defRPr>
            </a:pPr>
            <a:r>
              <a:t>query using Pandas </a:t>
            </a:r>
          </a:p>
        </p:txBody>
      </p:sp>
      <p:sp>
        <p:nvSpPr>
          <p:cNvPr id="9" name="Connection Line"/>
          <p:cNvSpPr>
            <a:extLst>
              <a:ext uri="smNativeData">
                <pr:smNativeData xmlns:pr="smNativeData" val="SMDATA_13_MNqSXxMAAAAlAAAACwAAAA0AAAAAAAAAAAAAAABAPwAAUws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o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sSmrY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0OwAAUgsAAEA/AABTCwAAEAAAACYAAAAIAAAA//////////8="/>
              </a:ext>
            </a:extLst>
          </p:cNvSpPr>
          <p:nvPr/>
        </p:nvSpPr>
        <p:spPr>
          <a:xfrm>
            <a:off x="9664700" y="1840230"/>
            <a:ext cx="617220" cy="635"/>
          </a:xfrm>
          <a:custGeom>
            <a:avLst/>
            <a:gdLst/>
            <a:ahLst/>
            <a:cxnLst/>
            <a:rect l="0" t="0" r="617220" b="635"/>
            <a:pathLst>
              <a:path w="617220" h="635">
                <a:moveTo>
                  <a:pt x="0" y="635"/>
                </a:moveTo>
                <a:lnTo>
                  <a:pt x="617220" y="635"/>
                </a:lnTo>
              </a:path>
            </a:pathLst>
          </a:custGeom>
          <a:noFill/>
          <a:ln w="25400" cap="flat" cmpd="sng" algn="ctr">
            <a:solidFill>
              <a:schemeClr val="accent1"/>
            </a:solidFill>
            <a:prstDash val="solid"/>
            <a:headEnd type="none"/>
            <a:tailEnd type="none"/>
          </a:ln>
          <a:effectLst/>
        </p:spPr>
        <p:txBody>
          <a:bodyPr vert="horz" wrap="square" lIns="0" tIns="0" rIns="10281920" bIns="1840865" numCol="1" spcCol="215900" anchor="t"/>
          <a:lstStyle/>
          <a:p>
            <a:pPr/>
          </a:p>
        </p:txBody>
      </p:sp>
      <p:sp>
        <p:nvSpPr>
          <p:cNvPr id="10" name="Connection Line"/>
          <p:cNvSpPr>
            <a:extLst>
              <a:ext uri="smNativeData">
                <pr:smNativeData xmlns:pr="smNativeData" val="SMDATA_13_MNqSXxMAAAAlAAAACwAAAA0AAAAAAAAAAAAAAABAPwAAwxs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o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BqQ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0OwAAwhsAAEA/AADDGwAAEAAAACYAAAAIAAAA//////////8="/>
              </a:ext>
            </a:extLst>
          </p:cNvSpPr>
          <p:nvPr/>
        </p:nvSpPr>
        <p:spPr>
          <a:xfrm>
            <a:off x="9664700" y="4512310"/>
            <a:ext cx="617220" cy="635"/>
          </a:xfrm>
          <a:custGeom>
            <a:avLst/>
            <a:gdLst/>
            <a:ahLst/>
            <a:cxnLst/>
            <a:rect l="0" t="0" r="617220" b="635"/>
            <a:pathLst>
              <a:path w="617220" h="635">
                <a:moveTo>
                  <a:pt x="0" y="635"/>
                </a:moveTo>
                <a:lnTo>
                  <a:pt x="617220" y="635"/>
                </a:lnTo>
              </a:path>
            </a:pathLst>
          </a:custGeom>
          <a:noFill/>
          <a:ln w="25400" cap="flat" cmpd="sng" algn="ctr">
            <a:solidFill>
              <a:schemeClr val="accent1"/>
            </a:solidFill>
            <a:prstDash val="solid"/>
            <a:headEnd type="none"/>
            <a:tailEnd type="none"/>
          </a:ln>
          <a:effectLst/>
        </p:spPr>
        <p:txBody>
          <a:bodyPr vert="horz" wrap="square" lIns="0" tIns="0" rIns="10281920" bIns="4512945" numCol="1" spcCol="215900" anchor="t"/>
          <a:lstStyle/>
          <a:p>
            <a:pPr/>
          </a:p>
        </p:txBody>
      </p:sp>
      <p:sp>
        <p:nvSpPr>
          <p:cNvPr id="11" name="Title 3"/>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I/3bs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Python and SQL Connectivity</a:t>
            </a:r>
            <a:endParaRPr lang="en-us" sz="2800"/>
          </a:p>
        </p:txBody>
      </p:sp>
    </p:spTree>
  </p:cSld>
  <p:clrMapOvr>
    <a:masterClrMapping/>
  </p:clrMapOvr>
  <p:timing>
    <p:tnLst>
      <p:par>
        <p:cTn id="1" dur="indefinite" restart="never" nodeType="tmRoot"/>
      </p:par>
    </p:tnLst>
  </p:timing>
</p:sld>
</file>

<file path=ppt/slides/slide1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6ysoI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19D9-97D6-D7EF-983A-61BA57746E34}" type="slidenum">
              <a:t>17</a:t>
            </a:fld>
          </a:p>
        </p:txBody>
      </p:sp>
      <p:pic>
        <p:nvPicPr>
          <p:cNvPr id="3" name="Screenshot 2020-10-21 at 10.17.18 PM.png" descr="Screenshot 2020-10-21 at 10.17.18 P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dQBG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UgMAAH8GAABAIAAAAB8AABAAAAAmAAAACAAAAP//////////"/>
              </a:ext>
            </a:extLst>
          </p:cNvPicPr>
          <p:nvPr/>
        </p:nvPicPr>
        <p:blipFill>
          <a:blip r:embed="rId2"/>
          <a:stretch>
            <a:fillRect/>
          </a:stretch>
        </p:blipFill>
        <p:spPr>
          <a:xfrm>
            <a:off x="539750" y="1056005"/>
            <a:ext cx="4702810" cy="3983355"/>
          </a:xfrm>
          <a:prstGeom prst="rect">
            <a:avLst/>
          </a:prstGeom>
          <a:noFill/>
          <a:ln>
            <a:noFill/>
          </a:ln>
          <a:effectLst/>
        </p:spPr>
      </p:pic>
      <p:pic>
        <p:nvPicPr>
          <p:cNvPr id="4" name="Screenshot 2020-10-21 at 10.18.13 PM.png" descr="Screenshot 2020-10-21 at 10.18.13 P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NQA1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HyYAALcGAAD3QQAAKyEAABAAAAAmAAAACAAAAP//////////"/>
              </a:ext>
            </a:extLst>
          </p:cNvPicPr>
          <p:nvPr/>
        </p:nvPicPr>
        <p:blipFill>
          <a:blip r:embed="rId3"/>
          <a:stretch>
            <a:fillRect/>
          </a:stretch>
        </p:blipFill>
        <p:spPr>
          <a:xfrm>
            <a:off x="6196965" y="1091565"/>
            <a:ext cx="4526280" cy="4300220"/>
          </a:xfrm>
          <a:prstGeom prst="rect">
            <a:avLst/>
          </a:prstGeom>
          <a:noFill/>
          <a:ln>
            <a:noFill/>
          </a:ln>
          <a:effectLst/>
        </p:spPr>
      </p:pic>
      <p:sp>
        <p:nvSpPr>
          <p:cNvPr id="5"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YaYM0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6" name="Once we obtain the result set as a data frame, we can use seaboard and or plotly from matplotlib to generate figures.…"/>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x42cU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vCEAAPdBAABHJgAAECAAACYAAAAIAAAA//////////8="/>
              </a:ext>
            </a:extLst>
          </p:cNvSpPr>
          <p:nvPr/>
        </p:nvSpPr>
        <p:spPr>
          <a:xfrm>
            <a:off x="0" y="5483860"/>
            <a:ext cx="10723245" cy="738505"/>
          </a:xfrm>
          <a:prstGeom prst="rect">
            <a:avLst/>
          </a:prstGeom>
          <a:solidFill>
            <a:schemeClr val="accent1"/>
          </a:solidFill>
          <a:ln>
            <a:noFill/>
          </a:ln>
          <a:effectLst/>
        </p:spPr>
        <p:txBody>
          <a:bodyPr vert="horz" wrap="square" lIns="45720" tIns="45720" rIns="45720" bIns="45720" numCol="1" spcCol="215900" anchor="t"/>
          <a:lstStyle>
            <a:lvl1pPr>
              <a:defRPr b="1">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marL="285750" indent="-285750">
              <a:buFont typeface="Arial" pitchFamily="2" charset="0"/>
              <a:buChar char="•"/>
            </a:pPr>
            <a:r>
              <a:rPr sz="1400" b="0"/>
              <a:t>Once we obtain the result set as a data frame, we can use seaboard and or plotly from matplotlib to generate figures.</a:t>
            </a:r>
            <a:endParaRPr sz="1400" b="0"/>
          </a:p>
          <a:p>
            <a:pPr marL="285750" indent="-285750">
              <a:buFont typeface="Arial" pitchFamily="2" charset="0"/>
              <a:buChar char="•"/>
            </a:pPr>
            <a:r>
              <a:rPr sz="1400" b="0"/>
              <a:t>The experience of developing and executing SQL queries in Jupyter notebook was seem-less and came across as a good alternative to directly using MySql workbench.</a:t>
            </a:r>
            <a:endParaRPr sz="1400" b="0"/>
          </a:p>
        </p:txBody>
      </p:sp>
      <p:sp>
        <p:nvSpPr>
          <p:cNvPr id="7" name="Title 2"/>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aob9w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 Multiple Join Query - Sample  2</a:t>
            </a:r>
            <a:endParaRPr lang="en-us" sz="2800"/>
          </a:p>
        </p:txBody>
      </p:sp>
    </p:spTree>
  </p:cSld>
  <p:clrMapOvr>
    <a:masterClrMapping/>
  </p:clrMapOvr>
  <p:timing>
    <p:tnLst>
      <p:par>
        <p:cTn id="1" dur="indefinite" restart="never" nodeType="tmRoot"/>
      </p:par>
    </p:tnLst>
  </p:timing>
</p:sld>
</file>

<file path=ppt/slides/slide1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fSpXc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4ABF-F1D6-D7BC-983A-07E904746E52}" type="slidenum">
              <a:t>17</a:t>
            </a:fld>
          </a:p>
        </p:txBody>
      </p:sp>
      <p:pic>
        <p:nvPicPr>
          <p:cNvPr id="3" name="Screenshot 2020-10-21 at 10.22.27 PM.png" descr="Screenshot 2020-10-21 at 10.22.27 P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KAQAAJQEAADeIwAAxx8AABAAAAAmAAAACAAAAP//////////"/>
              </a:ext>
            </a:extLst>
          </p:cNvPicPr>
          <p:nvPr/>
        </p:nvPicPr>
        <p:blipFill>
          <a:blip r:embed="rId2"/>
          <a:stretch>
            <a:fillRect/>
          </a:stretch>
        </p:blipFill>
        <p:spPr>
          <a:xfrm>
            <a:off x="675640" y="744220"/>
            <a:ext cx="5154930" cy="4421505"/>
          </a:xfrm>
          <a:prstGeom prst="rect">
            <a:avLst/>
          </a:prstGeom>
          <a:noFill/>
          <a:ln>
            <a:noFill/>
          </a:ln>
          <a:effectLst/>
        </p:spPr>
      </p:pic>
      <p:pic>
        <p:nvPicPr>
          <p:cNvPr id="4" name="Screenshot 2020-10-21 at 10.23.22 PM.png" descr="Screenshot 2020-10-21 at 10.23.22 P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CMIKS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ZygAABkFAAAMRgAA+hoAABAAAAAmAAAACAAAAP//////////"/>
              </a:ext>
            </a:extLst>
          </p:cNvPicPr>
          <p:nvPr/>
        </p:nvPicPr>
        <p:blipFill>
          <a:blip r:embed="rId3"/>
          <a:stretch>
            <a:fillRect/>
          </a:stretch>
        </p:blipFill>
        <p:spPr>
          <a:xfrm>
            <a:off x="6567805" y="828675"/>
            <a:ext cx="4819015" cy="3556635"/>
          </a:xfrm>
          <a:prstGeom prst="rect">
            <a:avLst/>
          </a:prstGeom>
          <a:noFill/>
          <a:ln>
            <a:noFill/>
          </a:ln>
          <a:effectLst/>
        </p:spPr>
      </p:pic>
      <p:pic>
        <p:nvPicPr>
          <p:cNvPr id="5" name="Screenshot 2020-10-21 at 10.23.55 PM.png" descr="Screenshot 2020-10-21 at 10.23.55 P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ZigAAA4bAABlPwAAPicAABAAAAAmAAAACAAAAP//////////"/>
              </a:ext>
            </a:extLst>
          </p:cNvPicPr>
          <p:nvPr/>
        </p:nvPicPr>
        <p:blipFill>
          <a:blip r:embed="rId4"/>
          <a:stretch>
            <a:fillRect/>
          </a:stretch>
        </p:blipFill>
        <p:spPr>
          <a:xfrm>
            <a:off x="6567170" y="4398010"/>
            <a:ext cx="3738245" cy="1981200"/>
          </a:xfrm>
          <a:prstGeom prst="rect">
            <a:avLst/>
          </a:prstGeom>
          <a:noFill/>
          <a:ln>
            <a:noFill/>
          </a:ln>
          <a:effectLst/>
        </p:spPr>
      </p:pic>
      <p:sp>
        <p:nvSpPr>
          <p:cNvPr id="6"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llyy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7" name="Multi join in-depth queries can be built just how it is done on, say, MySql workbench.…"/>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nXk68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SAAAIAlAADYJgAAECAAACYAAAAIAAAA//////////8="/>
              </a:ext>
            </a:extLst>
          </p:cNvSpPr>
          <p:nvPr/>
        </p:nvSpPr>
        <p:spPr>
          <a:xfrm>
            <a:off x="0" y="5360035"/>
            <a:ext cx="6096000"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Multi join in-depth queries can be built just how it is done on, say, MySql workbench.</a:t>
            </a:r>
          </a:p>
          <a:p>
            <a:pPr/>
            <a:r>
              <a:t>In query 4, a visual inference can be made that the bulk of customers have rented between 20 and 35 rentals.</a:t>
            </a:r>
          </a:p>
        </p:txBody>
      </p:sp>
      <p:sp>
        <p:nvSpPr>
          <p:cNvPr id="8"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ZtG2I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 Multiple Join Query - Sample  3 &amp; 4</a:t>
            </a:r>
            <a:endParaRPr lang="en-us" sz="2800"/>
          </a:p>
        </p:txBody>
      </p:sp>
    </p:spTree>
  </p:cSld>
  <p:clrMapOvr>
    <a:masterClrMapping/>
  </p:clrMapOvr>
  <p:timing>
    <p:tnLst>
      <p:par>
        <p:cTn id="1" dur="indefinite" restart="never" nodeType="tmRoot"/>
      </p:par>
    </p:tnLst>
  </p:timing>
</p:sld>
</file>

<file path=ppt/slides/slide1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65c+c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78CD-83D6-D78E-983A-75DB36746E20}" type="slidenum">
              <a:t>17</a:t>
            </a:fld>
          </a:p>
        </p:txBody>
      </p:sp>
      <p:pic>
        <p:nvPicPr>
          <p:cNvPr id="3" name="Screenshot 2020-10-21 at 10.27.05 PM.png" descr="Screenshot 2020-10-21 at 10.27.05 P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iQIAAIEEAAC8IgAAryUAABAAAAAmAAAACAAAAP//////////"/>
              </a:ext>
            </a:extLst>
          </p:cNvPicPr>
          <p:nvPr/>
        </p:nvPicPr>
        <p:blipFill>
          <a:blip r:embed="rId2"/>
          <a:stretch>
            <a:fillRect/>
          </a:stretch>
        </p:blipFill>
        <p:spPr>
          <a:xfrm>
            <a:off x="412115" y="732155"/>
            <a:ext cx="5234305" cy="5393690"/>
          </a:xfrm>
          <a:prstGeom prst="rect">
            <a:avLst/>
          </a:prstGeom>
          <a:noFill/>
          <a:ln>
            <a:noFill/>
          </a:ln>
          <a:effectLst/>
        </p:spPr>
      </p:pic>
      <p:pic>
        <p:nvPicPr>
          <p:cNvPr id="4" name="Screenshot 2020-10-21 at 10.29.07 PM.png" descr="Screenshot 2020-10-21 at 10.29.07 P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SQAAL4EAAAtRQAAhSEAABAAAAAmAAAACAAAAP//////////"/>
              </a:ext>
            </a:extLst>
          </p:cNvPicPr>
          <p:nvPr/>
        </p:nvPicPr>
        <p:blipFill>
          <a:blip r:embed="rId3"/>
          <a:stretch>
            <a:fillRect/>
          </a:stretch>
        </p:blipFill>
        <p:spPr>
          <a:xfrm>
            <a:off x="5901055" y="770890"/>
            <a:ext cx="5344160" cy="4678045"/>
          </a:xfrm>
          <a:prstGeom prst="rect">
            <a:avLst/>
          </a:prstGeom>
          <a:noFill/>
          <a:ln>
            <a:noFill/>
          </a:ln>
          <a:effectLst/>
        </p:spPr>
      </p:pic>
      <p:sp>
        <p:nvSpPr>
          <p:cNvPr id="5"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DxQ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6" name="Movie length and rental duration do not seem to show any direct correlation.…"/>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EjmJQ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B3NAAAfxEAAABLAACxGAAAECAAACYAAAAIAAAA//////////8="/>
              </a:ext>
            </a:extLst>
          </p:cNvSpPr>
          <p:nvPr/>
        </p:nvSpPr>
        <p:spPr>
          <a:xfrm>
            <a:off x="8528685" y="2844165"/>
            <a:ext cx="3663315" cy="11696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Movie length and rental duration do not seem to show any direct correlation.</a:t>
            </a:r>
          </a:p>
          <a:p>
            <a:pPr/>
            <a:r>
              <a:t>Similarly, movie length and rental rates across categories do not seem to show any visual correlation.</a:t>
            </a:r>
          </a:p>
        </p:txBody>
      </p:sp>
      <p:sp>
        <p:nvSpPr>
          <p:cNvPr id="7"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mik+E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Another Query - Sample 5</a:t>
            </a:r>
            <a:endParaRPr lang="en-us" sz="2800"/>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MNq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AAAAAPg0AAHocAABKGQAAEAAAACYAAAAIAAAAAQAAAAAAAAA="/>
              </a:ext>
            </a:extLst>
          </p:cNvSpPr>
          <p:nvPr>
            <p:ph type="title"/>
          </p:nvPr>
        </p:nvSpPr>
        <p:spPr>
          <a:xfrm>
            <a:off x="0" y="2152650"/>
            <a:ext cx="4629150" cy="1958340"/>
          </a:xfrm>
        </p:spPr>
        <p:txBody>
          <a:bodyPr/>
          <a:lstStyle/>
          <a:p>
            <a:pPr/>
            <a:r>
              <a:t>AGENDA</a:t>
            </a:r>
          </a:p>
        </p:txBody>
      </p:sp>
      <p:sp>
        <p:nvSpPr>
          <p:cNvPr id="4"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32EC-A2D6-D7C4-983A-54917C746E01}" type="slidenum">
              <a:t>2</a:t>
            </a:fld>
          </a:p>
        </p:txBody>
      </p:sp>
      <p:sp>
        <p:nvSpPr>
          <p:cNvPr id="5" name="Content Placeholder 2"/>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hHwAAMwQAAFhIAACeIwAAECAAACYAAAAIAAAA//////////8="/>
              </a:ext>
            </a:extLst>
          </p:cNvSpPr>
          <p:nvPr/>
        </p:nvSpPr>
        <p:spPr>
          <a:xfrm>
            <a:off x="5060315" y="682625"/>
            <a:ext cx="6699885" cy="5107305"/>
          </a:xfrm>
          <a:prstGeom prst="rect">
            <a:avLst/>
          </a:prstGeom>
          <a:noFill/>
          <a:ln>
            <a:noFill/>
          </a:ln>
          <a:effectLst/>
        </p:spPr>
        <p:txBody>
          <a:bodyPr vert="horz" wrap="square" lIns="45720" tIns="45720" rIns="45720" bIns="45720" numCol="1" spcCol="215900" anchor="t"/>
          <a:lstStyle/>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r>
              <a:t>Overview of Window Functions</a:t>
            </a:r>
            <a:endParaRPr>
              <a:solidFill>
                <a:srgbClr val="404040"/>
              </a:solidFill>
            </a:endParaRPr>
          </a:p>
          <a:p>
            <a:pPr marL="457200" indent="-457200">
              <a:lnSpc>
                <a:spcPct val="90000"/>
              </a:lnSpc>
              <a:spcBef>
                <a:spcPts val="1000"/>
              </a:spcBef>
              <a:buSzTx/>
              <a:buFont typeface="Wingdings" pitchFamily="0" charset="2"/>
              <a:buChar char="ü"/>
              <a:defRPr sz="3200" b="1" i="1">
                <a:solidFill>
                  <a:srgbClr val="404040"/>
                </a:solidFill>
                <a:latin typeface="Calibri" pitchFamily="2" charset="0"/>
                <a:ea typeface="Calibri" pitchFamily="2" charset="0"/>
                <a:cs typeface="Calibri" pitchFamily="2" charset="0"/>
              </a:defRPr>
            </a:pPr>
          </a:p>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r>
              <a:t>Database Considered For Case Study</a:t>
            </a:r>
            <a:endParaRPr>
              <a:solidFill>
                <a:srgbClr val="404040"/>
              </a:solidFill>
            </a:endParaRPr>
          </a:p>
          <a:p>
            <a:pPr marL="457200" indent="-457200">
              <a:lnSpc>
                <a:spcPct val="90000"/>
              </a:lnSpc>
              <a:spcBef>
                <a:spcPts val="1000"/>
              </a:spcBef>
              <a:buSzTx/>
              <a:buFont typeface="Wingdings" pitchFamily="0" charset="2"/>
              <a:buChar char="ü"/>
              <a:defRPr sz="3200" b="1" i="1">
                <a:solidFill>
                  <a:srgbClr val="404040"/>
                </a:solidFill>
                <a:latin typeface="Calibri" pitchFamily="2" charset="0"/>
                <a:ea typeface="Calibri" pitchFamily="2" charset="0"/>
                <a:cs typeface="Calibri" pitchFamily="2" charset="0"/>
              </a:defRPr>
            </a:pPr>
          </a:p>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r>
              <a:t>Case Study</a:t>
            </a:r>
            <a:endParaRPr lang="en-us"/>
          </a:p>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endParaRPr lang="en-us">
              <a:solidFill>
                <a:srgbClr val="404040"/>
              </a:solidFill>
            </a:endParaRPr>
          </a:p>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r>
              <a:rPr lang="en-us"/>
              <a:t>MySQL – Python Integration</a:t>
            </a:r>
            <a:endParaRPr lang="en-us"/>
          </a:p>
          <a:p>
            <a:pPr marL="457200" indent="-457200">
              <a:lnSpc>
                <a:spcPct val="90000"/>
              </a:lnSpc>
              <a:spcBef>
                <a:spcPts val="1000"/>
              </a:spcBef>
              <a:buSzTx/>
              <a:buFont typeface="Wingdings" pitchFamily="0" charset="2"/>
              <a:buChar char="ü"/>
              <a:defRPr sz="3200" b="1" i="1">
                <a:solidFill>
                  <a:srgbClr val="404040"/>
                </a:solidFill>
                <a:latin typeface="Calibri" pitchFamily="2" charset="0"/>
                <a:ea typeface="Calibri" pitchFamily="2" charset="0"/>
                <a:cs typeface="Calibri" pitchFamily="2" charset="0"/>
              </a:defRPr>
            </a:pPr>
          </a:p>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r>
              <a:t>Learnings &amp; Conclusions</a:t>
            </a: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zE0/4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2B07-49D6-D7DD-983A-BF8865746EEA}" type="slidenum">
              <a:t>18</a:t>
            </a:fld>
          </a:p>
        </p:txBody>
      </p:sp>
      <p:pic>
        <p:nvPicPr>
          <p:cNvPr id="3" name="Screenshot 2020-10-21 at 10.30.48 PM.png" descr="Screenshot 2020-10-21 at 10.30.48 P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wEAAO8FAAC3HwAA4xoAABAAAAAmAAAACAAAAP//////////"/>
              </a:ext>
            </a:extLst>
          </p:cNvPicPr>
          <p:nvPr/>
        </p:nvPicPr>
        <p:blipFill>
          <a:blip r:embed="rId2"/>
          <a:stretch>
            <a:fillRect/>
          </a:stretch>
        </p:blipFill>
        <p:spPr>
          <a:xfrm>
            <a:off x="288925" y="964565"/>
            <a:ext cx="4866640" cy="3406140"/>
          </a:xfrm>
          <a:prstGeom prst="rect">
            <a:avLst/>
          </a:prstGeom>
          <a:noFill/>
          <a:ln>
            <a:noFill/>
          </a:ln>
          <a:effectLst/>
        </p:spPr>
      </p:pic>
      <p:pic>
        <p:nvPicPr>
          <p:cNvPr id="4" name="Screenshot 2020-10-22 at 11.29.45 AM.png" descr="Screenshot 2020-10-22 at 11.29.45 A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SEAAAAGAADxPwAAQCEAABAAAAAmAAAACAAAAP//////////"/>
              </a:ext>
            </a:extLst>
          </p:cNvPicPr>
          <p:nvPr/>
        </p:nvPicPr>
        <p:blipFill>
          <a:blip r:embed="rId3"/>
          <a:stretch>
            <a:fillRect/>
          </a:stretch>
        </p:blipFill>
        <p:spPr>
          <a:xfrm>
            <a:off x="5398135" y="975360"/>
            <a:ext cx="4996180" cy="4429760"/>
          </a:xfrm>
          <a:prstGeom prst="rect">
            <a:avLst/>
          </a:prstGeom>
          <a:noFill/>
          <a:ln>
            <a:noFill/>
          </a:ln>
          <a:effectLst/>
        </p:spPr>
      </p:pic>
      <p:pic>
        <p:nvPicPr>
          <p:cNvPr id="5" name="Screenshot 2020-10-22 at 11.30.38 AM.png" descr="Screenshot 2020-10-22 at 11.30.38 A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zQAAIUJAADCRgAATRcAABAAAAAmAAAACAAAAP//////////"/>
              </a:ext>
            </a:extLst>
          </p:cNvPicPr>
          <p:nvPr/>
        </p:nvPicPr>
        <p:blipFill>
          <a:blip r:embed="rId4"/>
          <a:stretch>
            <a:fillRect/>
          </a:stretch>
        </p:blipFill>
        <p:spPr>
          <a:xfrm>
            <a:off x="8503285" y="1547495"/>
            <a:ext cx="2999105" cy="2240280"/>
          </a:xfrm>
          <a:prstGeom prst="rect">
            <a:avLst/>
          </a:prstGeom>
          <a:noFill/>
          <a:ln>
            <a:noFill/>
          </a:ln>
          <a:effectLst/>
        </p:spPr>
      </p:pic>
      <p:sp>
        <p:nvSpPr>
          <p:cNvPr id="6"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XFBdU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7" name="Sports category movies seem to be the most prolonged duration amongst the movie categories on average.…"/>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Lj9l0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Nx8AADUhAAAVJQAAECAAACYAAAAIAAAA//////////8="/>
              </a:ext>
            </a:extLst>
          </p:cNvSpPr>
          <p:nvPr/>
        </p:nvSpPr>
        <p:spPr>
          <a:xfrm>
            <a:off x="0" y="5074285"/>
            <a:ext cx="5398135" cy="9537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Sports category movies seem to be the most prolonged duration amongst the movie categories on average.</a:t>
            </a:r>
          </a:p>
          <a:p>
            <a:pPr/>
            <a:r>
              <a:t>Here again, there is no clear visual correlation between rental duration and rate. </a:t>
            </a:r>
          </a:p>
        </p:txBody>
      </p:sp>
      <p:sp>
        <p:nvSpPr>
          <p:cNvPr id="8"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cVhOE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Another Query - Sample 6</a:t>
            </a:r>
            <a:endParaRPr lang="en-us" sz="2800"/>
          </a:p>
        </p:txBody>
      </p:sp>
    </p:spTree>
  </p:cSld>
  <p:clrMapOvr>
    <a:masterClrMapping/>
  </p:clrMapOvr>
  <p:timing>
    <p:tnLst>
      <p:par>
        <p:cTn id="1" dur="indefinite" restart="never" nodeType="tmRoot"/>
      </p:par>
    </p:tnLst>
  </p:timing>
</p:sld>
</file>

<file path=ppt/slides/slide2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O2TltU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010D-43D6-D7F7-983A-B5A24F746EE0}" type="slidenum">
              <a:t>19</a:t>
            </a:fld>
          </a:p>
        </p:txBody>
      </p:sp>
      <p:pic>
        <p:nvPicPr>
          <p:cNvPr id="3" name="Screenshot 2020-10-22 at 11.33.33 AM.png" descr="Screenshot 2020-10-22 at 11.33.33 A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gAAAIMGAAA7GAAAoiAAABAAAAAmAAAACAAAAP//////////"/>
              </a:ext>
            </a:extLst>
          </p:cNvPicPr>
          <p:nvPr/>
        </p:nvPicPr>
        <p:blipFill>
          <a:blip r:embed="rId2"/>
          <a:stretch>
            <a:fillRect/>
          </a:stretch>
        </p:blipFill>
        <p:spPr>
          <a:xfrm>
            <a:off x="72390" y="1058545"/>
            <a:ext cx="3866515" cy="4246245"/>
          </a:xfrm>
          <a:prstGeom prst="rect">
            <a:avLst/>
          </a:prstGeom>
          <a:noFill/>
          <a:ln>
            <a:noFill/>
          </a:ln>
          <a:effectLst/>
        </p:spPr>
      </p:pic>
      <p:pic>
        <p:nvPicPr>
          <p:cNvPr id="4" name="Screenshot 2020-10-22 at 11.35.10 AM.png" descr="Screenshot 2020-10-22 at 11.35.10 A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hgAAHgGAACiMAAABSYAABAAAAAmAAAACAAAAP//////////"/>
              </a:ext>
            </a:extLst>
          </p:cNvPicPr>
          <p:nvPr/>
        </p:nvPicPr>
        <p:blipFill>
          <a:blip r:embed="rId3"/>
          <a:stretch>
            <a:fillRect/>
          </a:stretch>
        </p:blipFill>
        <p:spPr>
          <a:xfrm>
            <a:off x="3917950" y="1051560"/>
            <a:ext cx="3987800" cy="5128895"/>
          </a:xfrm>
          <a:prstGeom prst="rect">
            <a:avLst/>
          </a:prstGeom>
          <a:noFill/>
          <a:ln>
            <a:noFill/>
          </a:ln>
          <a:effectLst/>
        </p:spPr>
      </p:pic>
      <p:pic>
        <p:nvPicPr>
          <p:cNvPr id="5" name="Screenshot 2020-10-22 at 11.36.54 AM.png" descr="Screenshot 2020-10-22 at 11.36.54 A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w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oTEAAIEGAAC6RwAAzRUAABAAAAAmAAAACAAAAP//////////"/>
              </a:ext>
            </a:extLst>
          </p:cNvPicPr>
          <p:nvPr/>
        </p:nvPicPr>
        <p:blipFill>
          <a:blip r:embed="rId4"/>
          <a:stretch>
            <a:fillRect/>
          </a:stretch>
        </p:blipFill>
        <p:spPr>
          <a:xfrm>
            <a:off x="8067675" y="1057275"/>
            <a:ext cx="3592195" cy="2486660"/>
          </a:xfrm>
          <a:prstGeom prst="rect">
            <a:avLst/>
          </a:prstGeom>
          <a:noFill/>
          <a:ln>
            <a:noFill/>
          </a:ln>
          <a:effectLst/>
        </p:spPr>
      </p:pic>
      <p:sp>
        <p:nvSpPr>
          <p:cNvPr id="6"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Ax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7" name="Query 8 outcome, when rendered on the Seaborn plot, brought out an interesting data point that showed that the film's length does not have a direct bearing on the number of rentals."/>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BDAEQ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CiMAAAwxoAAM5KAACiIAAAECAAACYAAAAIAAAA//////////8="/>
              </a:ext>
            </a:extLst>
          </p:cNvSpPr>
          <p:nvPr/>
        </p:nvSpPr>
        <p:spPr>
          <a:xfrm>
            <a:off x="7905750" y="4350385"/>
            <a:ext cx="4254500"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Query 8 outcome, when rendered on the Seaborn plot, brought out an interesting data point that showed that the film's length does not have a direct bearing on the number of rentals.</a:t>
            </a:r>
          </a:p>
        </p:txBody>
      </p:sp>
      <p:sp>
        <p:nvSpPr>
          <p:cNvPr id="8"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JnEaI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Another Query - Sample 7 &amp; 8</a:t>
            </a:r>
            <a:endParaRPr lang="en-us" sz="2800"/>
          </a:p>
        </p:txBody>
      </p:sp>
    </p:spTree>
  </p:cSld>
  <p:clrMapOvr>
    <a:masterClrMapping/>
  </p:clrMapOvr>
  <p:timing>
    <p:tnLst>
      <p:par>
        <p:cTn id="1" dur="indefinite" restart="never" nodeType="tmRoot"/>
      </p:par>
    </p:tnLst>
  </p:timing>
</p:sld>
</file>

<file path=ppt/slides/slide2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u3l2c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2C69-27D6-D7DA-983A-D18F62746E84}" type="slidenum">
              <a:t>20</a:t>
            </a:fld>
          </a:p>
        </p:txBody>
      </p:sp>
      <p:pic>
        <p:nvPicPr>
          <p:cNvPr id="3" name="Screenshot 2020-10-22 at 11.38.29 AM.png" descr="Screenshot 2020-10-22 at 11.38.29 A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sAIAAOQFAAAoIAAAVCYAABAAAAAmAAAACAAAAP//////////"/>
              </a:ext>
            </a:extLst>
          </p:cNvPicPr>
          <p:nvPr/>
        </p:nvPicPr>
        <p:blipFill>
          <a:blip r:embed="rId2"/>
          <a:stretch>
            <a:fillRect/>
          </a:stretch>
        </p:blipFill>
        <p:spPr>
          <a:xfrm>
            <a:off x="436880" y="957580"/>
            <a:ext cx="4790440" cy="5273040"/>
          </a:xfrm>
          <a:prstGeom prst="rect">
            <a:avLst/>
          </a:prstGeom>
          <a:noFill/>
          <a:ln>
            <a:noFill/>
          </a:ln>
          <a:effectLst/>
        </p:spPr>
      </p:pic>
      <p:pic>
        <p:nvPicPr>
          <p:cNvPr id="4" name="Screenshot 2020-10-22 at 11.39.05 AM.png" descr="Screenshot 2020-10-22 at 11.39.05 AM.png"/>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CMAABQGAAAjPQAADxsAABAAAAAmAAAACAAAAP//////////"/>
              </a:ext>
            </a:extLst>
          </p:cNvPicPr>
          <p:nvPr/>
        </p:nvPicPr>
        <p:blipFill>
          <a:blip r:embed="rId3"/>
          <a:stretch>
            <a:fillRect/>
          </a:stretch>
        </p:blipFill>
        <p:spPr>
          <a:xfrm>
            <a:off x="5748020" y="988060"/>
            <a:ext cx="4190365" cy="3410585"/>
          </a:xfrm>
          <a:prstGeom prst="rect">
            <a:avLst/>
          </a:prstGeom>
          <a:noFill/>
          <a:ln>
            <a:noFill/>
          </a:ln>
          <a:effectLst/>
        </p:spPr>
      </p:pic>
      <p:sp>
        <p:nvSpPr>
          <p:cNvPr id="5"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rg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6" name="The number of rentals increased revenue for the stores, which was expected…"/>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1PPps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oIAAAgR4AAABLAACzJQAAECAAACYAAAAIAAAA//////////8="/>
              </a:ext>
            </a:extLst>
          </p:cNvSpPr>
          <p:nvPr/>
        </p:nvSpPr>
        <p:spPr>
          <a:xfrm>
            <a:off x="5227320" y="4958715"/>
            <a:ext cx="6964680" cy="11696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The number of rentals increased revenue for the stores, which was expected</a:t>
            </a:r>
          </a:p>
          <a:p>
            <a:pPr/>
            <a:r>
              <a:t>Technically, using Python DB connectors made </a:t>
            </a:r>
          </a:p>
          <a:p>
            <a:pPr lvl="1">
              <a:buFont typeface="Courier New" pitchFamily="3" charset="0"/>
              <a:buChar char="o"/>
            </a:pPr>
            <a:r>
              <a:rPr sz="1400"/>
              <a:t>Writing queries seamless and more accessible without loss of information</a:t>
            </a:r>
            <a:endParaRPr sz="1400"/>
          </a:p>
          <a:p>
            <a:pPr lvl="1">
              <a:buFont typeface="Courier New" pitchFamily="3" charset="0"/>
              <a:buChar char="o"/>
            </a:pPr>
            <a:r>
              <a:rPr sz="1400"/>
              <a:t>Gave more valuable integration options with other python libraries such as pandas, seaborn, math plot lib</a:t>
            </a:r>
            <a:r>
              <a:rPr lang="en-us" sz="1400"/>
              <a:t>.</a:t>
            </a:r>
            <a:endParaRPr sz="1400"/>
          </a:p>
        </p:txBody>
      </p:sp>
      <p:sp>
        <p:nvSpPr>
          <p:cNvPr id="7"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sHHw4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Another Query - Sample 11</a:t>
            </a:r>
            <a:endParaRPr lang="en-us" sz="2800"/>
          </a:p>
        </p:txBody>
      </p:sp>
    </p:spTree>
  </p:cSld>
  <p:clrMapOvr>
    <a:masterClrMapping/>
  </p:clrMapOvr>
  <p:timing>
    <p:tnLst>
      <p:par>
        <p:cTn id="1" dur="indefinite" restart="never" nodeType="tmRoot"/>
      </p:par>
    </p:tnLst>
  </p:timing>
</p:sld>
</file>

<file path=ppt/slides/slide2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9///w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YrRw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39"/>
            </a:lvl1pPr>
          </a:lstStyle>
          <a:p>
            <a:pPr/>
            <a:r>
              <a:t>Learnings &amp; Conclusions</a:t>
            </a:r>
          </a:p>
        </p:txBody>
      </p:sp>
      <p:sp>
        <p:nvSpPr>
          <p:cNvPr id="4" name="Content Placeholder 2"/>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EAAAAAAAAA3fTGAPLy8ggAAAAAAAAAAAAAAAAAAAAAAAAAAAAAAAAAAAAAZAAAAAEAAABAAAAAAAAAAAAAAAAAAAAAAAAAAAAAAAAAAAAAAAAAAAAAAAAAAAAAAAAAAAAAAAAAAAAAAAAAAAAAAAAAAAAAAAAAAAAAAAAAAAAAAAAAAAAAAAAAAAAAFAAAADwAAAAAAAAAAAAAACXG4wwo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gfiWoMAAAAEAAAAAAAAAAAAAAAAAAAAAAAAAAeAAAAaAAAAAAAAAAAAAAAAAAAAAAAAAAAAAAAECcAABAnAAAAAAAAAAAAAAAAAAAAAAAAAAAAAAAAAAAAAAAAAAAAABQAAAAAAAAAwMD/AAAAAABkAAAAMgAAAAAAAABkAAAAAAAAAH9/fwAKAAAAHwAAAFQAAADd9MYA8vLyAQAAAAAAAAAAAAAAAAAAAAAAAAAAAAAAAAAAAAAAAAAAJcbjBX9/fwBTU1MDzMzMAMDA/wB/f38AAAAAAAAAAAAAAAAAAAAAAAAAAAAhAAAAGAAAABQAAACoAgAAywgAAFhIAAD/GQAAEAAAACYAAAAIAAAAASAAAP8fAAA="/>
              </a:ext>
            </a:extLst>
          </p:cNvSpPr>
          <p:nvPr>
            <p:ph type="body" idx="1"/>
          </p:nvPr>
        </p:nvSpPr>
        <p:spPr>
          <a:xfrm>
            <a:off x="431800" y="1429385"/>
            <a:ext cx="11328400" cy="2796540"/>
          </a:xfrm>
          <a:solidFill>
            <a:srgbClr val="DDF4C6"/>
          </a:solidFill>
          <a:ln>
            <a:noFill/>
          </a:ln>
        </p:spPr>
        <p:txBody>
          <a:bodyPr vert="horz" wrap="square" lIns="0" tIns="0" rIns="0" bIns="0" numCol="1" spcCol="215900" anchor="t">
            <a:prstTxWarp prst="textNoShape">
              <a:avLst/>
            </a:prstTxWarp>
          </a:bodyPr>
          <a:lstStyle/>
          <a:p>
            <a:pPr>
              <a:defRPr>
                <a:solidFill>
                  <a:srgbClr val="000000"/>
                </a:solidFill>
                <a:latin typeface="Helvetica" pitchFamily="0" charset="0"/>
                <a:ea typeface="Calibri" pitchFamily="2" charset="0"/>
                <a:cs typeface="Calibri" pitchFamily="2" charset="0"/>
              </a:defRPr>
            </a:pPr>
            <a:endParaRPr lang="en-us" sz="100" b="1">
              <a:latin typeface="Calibri" pitchFamily="2" charset="0"/>
              <a:ea typeface="Calibri" pitchFamily="2" charset="0"/>
              <a:cs typeface="Calibri" pitchFamily="2" charset="0"/>
            </a:endParaRPr>
          </a:p>
          <a:p>
            <a:pPr>
              <a:defRPr>
                <a:solidFill>
                  <a:srgbClr val="000000"/>
                </a:solidFill>
                <a:latin typeface="Helvetica" pitchFamily="0" charset="0"/>
                <a:ea typeface="Calibri" pitchFamily="2" charset="0"/>
                <a:cs typeface="Calibri" pitchFamily="2" charset="0"/>
              </a:defRPr>
            </a:pPr>
            <a:r>
              <a:rPr lang="en-us" sz="1300" b="1">
                <a:latin typeface="Calibri" pitchFamily="2" charset="0"/>
                <a:ea typeface="Calibri" pitchFamily="2" charset="0"/>
                <a:cs typeface="Calibri" pitchFamily="2" charset="0"/>
              </a:rPr>
              <a:t>Profiling customers is very important for any business to sustain and improve its top line and bottom line </a:t>
            </a:r>
            <a:r>
              <a:rPr lang="en-us" sz="1300">
                <a:latin typeface="Wingdings" pitchFamily="0" charset="2"/>
                <a:ea typeface="Calibri" pitchFamily="2" charset="0"/>
                <a:cs typeface="Calibri" pitchFamily="2" charset="0"/>
              </a:rPr>
              <a:t></a:t>
            </a:r>
            <a:r>
              <a:rPr lang="en-us" sz="1300">
                <a:latin typeface="Calibri" pitchFamily="2" charset="0"/>
                <a:ea typeface="Calibri" pitchFamily="2" charset="0"/>
                <a:cs typeface="Calibri" pitchFamily="2" charset="0"/>
              </a:rPr>
              <a:t> </a:t>
            </a:r>
            <a:endParaRPr lang="en-us" sz="1300">
              <a:latin typeface="Calibri" pitchFamily="2" charset="0"/>
              <a:ea typeface="Calibri" pitchFamily="2" charset="0"/>
              <a:cs typeface="Calibri" pitchFamily="2" charset="0"/>
            </a:endParaRPr>
          </a:p>
          <a:p>
            <a:pPr lvl="1">
              <a:defRPr>
                <a:solidFill>
                  <a:srgbClr val="000000"/>
                </a:solidFill>
                <a:latin typeface="Helvetica" pitchFamily="0" charset="0"/>
                <a:ea typeface="Calibri" pitchFamily="2" charset="0"/>
                <a:cs typeface="Calibri" pitchFamily="2" charset="0"/>
              </a:defRPr>
            </a:pPr>
            <a:r>
              <a:rPr lang="en-us" sz="1300">
                <a:latin typeface="Calibri" pitchFamily="2" charset="0"/>
                <a:ea typeface="Calibri" pitchFamily="2" charset="0"/>
                <a:cs typeface="Calibri" pitchFamily="2" charset="0"/>
              </a:rPr>
              <a:t>Classifying the customers based on their DVD rental behavior will be insightful to the SAKILA store business team, to create opportunities to delight the customer base with quality and cost of service, and would make acquiring new customer easy as current customers will become advocates. This would further reduce customer acquisition cost.</a:t>
            </a:r>
            <a:endParaRPr lang="en-us" sz="1300">
              <a:latin typeface="Calibri" pitchFamily="2" charset="0"/>
              <a:ea typeface="Calibri" pitchFamily="2" charset="0"/>
              <a:cs typeface="Calibri" pitchFamily="2" charset="0"/>
            </a:endParaRPr>
          </a:p>
          <a:p>
            <a:pPr>
              <a:defRPr>
                <a:solidFill>
                  <a:srgbClr val="000000"/>
                </a:solidFill>
                <a:latin typeface="Helvetica" pitchFamily="0" charset="0"/>
                <a:ea typeface="Calibri" pitchFamily="2" charset="0"/>
                <a:cs typeface="Calibri" pitchFamily="2" charset="0"/>
              </a:defRPr>
            </a:pPr>
            <a:r>
              <a:rPr lang="en-us" sz="1300" b="1">
                <a:latin typeface="Calibri" pitchFamily="2" charset="0"/>
                <a:ea typeface="Calibri" pitchFamily="2" charset="0"/>
                <a:cs typeface="Calibri" pitchFamily="2" charset="0"/>
              </a:rPr>
              <a:t>Deciding on an area to invest in an active business to maximize and accelerate returns is very key. Decisions basically could make or break a business </a:t>
            </a:r>
            <a:r>
              <a:rPr lang="en-us" sz="1300">
                <a:latin typeface="Wingdings" pitchFamily="0" charset="2"/>
                <a:ea typeface="Calibri" pitchFamily="2" charset="0"/>
                <a:cs typeface="Calibri" pitchFamily="2" charset="0"/>
              </a:rPr>
              <a:t></a:t>
            </a:r>
            <a:r>
              <a:rPr lang="en-us" sz="1300">
                <a:latin typeface="Calibri" pitchFamily="2" charset="0"/>
                <a:ea typeface="Calibri" pitchFamily="2" charset="0"/>
                <a:cs typeface="Calibri" pitchFamily="2" charset="0"/>
              </a:rPr>
              <a:t> </a:t>
            </a:r>
            <a:endParaRPr lang="en-us" sz="1300">
              <a:latin typeface="Calibri" pitchFamily="2" charset="0"/>
              <a:ea typeface="Calibri" pitchFamily="2" charset="0"/>
              <a:cs typeface="Calibri" pitchFamily="2" charset="0"/>
            </a:endParaRPr>
          </a:p>
          <a:p>
            <a:pPr lvl="1">
              <a:defRPr>
                <a:solidFill>
                  <a:srgbClr val="000000"/>
                </a:solidFill>
                <a:latin typeface="Helvetica" pitchFamily="0" charset="0"/>
                <a:ea typeface="Calibri" pitchFamily="2" charset="0"/>
                <a:cs typeface="Calibri" pitchFamily="2" charset="0"/>
              </a:defRPr>
            </a:pPr>
            <a:r>
              <a:rPr lang="en-us" sz="1300">
                <a:latin typeface="Calibri" pitchFamily="2" charset="0"/>
                <a:ea typeface="Calibri" pitchFamily="2" charset="0"/>
                <a:cs typeface="Calibri" pitchFamily="2" charset="0"/>
              </a:rPr>
              <a:t>Investing in newer film titles is very critical for the SAKILA stores to cater to the ever growing needs of its customers. On this, understanding the genres or buckets of genres of films with their respective rental revenue generated will make the decision more data driven.</a:t>
            </a:r>
            <a:endParaRPr lang="en-us" sz="1300">
              <a:latin typeface="Calibri" pitchFamily="2" charset="0"/>
              <a:ea typeface="Calibri" pitchFamily="2" charset="0"/>
              <a:cs typeface="Calibri" pitchFamily="2" charset="0"/>
            </a:endParaRPr>
          </a:p>
          <a:p>
            <a:pPr>
              <a:defRPr>
                <a:solidFill>
                  <a:srgbClr val="000000"/>
                </a:solidFill>
                <a:latin typeface="Helvetica" pitchFamily="0" charset="0"/>
                <a:ea typeface="Calibri" pitchFamily="2" charset="0"/>
                <a:cs typeface="Calibri" pitchFamily="2" charset="0"/>
              </a:defRPr>
            </a:pPr>
            <a:r>
              <a:rPr lang="en-us" sz="1300" b="1">
                <a:latin typeface="Calibri" pitchFamily="2" charset="0"/>
                <a:ea typeface="Calibri" pitchFamily="2" charset="0"/>
                <a:cs typeface="Calibri" pitchFamily="2" charset="0"/>
              </a:rPr>
              <a:t>Other possibilities </a:t>
            </a:r>
            <a:r>
              <a:rPr lang="en-us" sz="1300">
                <a:latin typeface="Wingdings" pitchFamily="0" charset="2"/>
                <a:ea typeface="Calibri" pitchFamily="2" charset="0"/>
                <a:cs typeface="Calibri" pitchFamily="2" charset="0"/>
              </a:rPr>
              <a:t></a:t>
            </a:r>
            <a:endParaRPr lang="en-us" sz="1300">
              <a:latin typeface="Calibri" pitchFamily="2" charset="0"/>
              <a:ea typeface="Calibri" pitchFamily="2" charset="0"/>
              <a:cs typeface="Calibri" pitchFamily="2" charset="0"/>
            </a:endParaRPr>
          </a:p>
          <a:p>
            <a:pPr lvl="1">
              <a:defRPr>
                <a:solidFill>
                  <a:srgbClr val="000000"/>
                </a:solidFill>
                <a:latin typeface="Helvetica" pitchFamily="0" charset="0"/>
                <a:ea typeface="Calibri" pitchFamily="2" charset="0"/>
                <a:cs typeface="Calibri" pitchFamily="2" charset="0"/>
              </a:defRPr>
            </a:pPr>
            <a:r>
              <a:rPr lang="en-us" sz="1300">
                <a:latin typeface="Calibri" pitchFamily="2" charset="0"/>
                <a:ea typeface="Calibri" pitchFamily="2" charset="0"/>
                <a:cs typeface="Calibri" pitchFamily="2" charset="0"/>
              </a:rPr>
              <a:t>Further insights like understanding the lead actors from the films with high demand, ratings of films of with maximum rental returns, understanding frequency usage of payment or other applications, etc…could be invaluable to not only maximize returns and grow the business, but also make the service offered a delight to the customers, bringing in tangible and intangible benefits</a:t>
            </a:r>
            <a:endParaRPr lang="en-us" sz="1300">
              <a:latin typeface="Calibri" pitchFamily="2" charset="0"/>
              <a:ea typeface="Calibri" pitchFamily="2" charset="0"/>
              <a:cs typeface="Calibri" pitchFamily="2" charset="0"/>
            </a:endParaRPr>
          </a:p>
          <a:p>
            <a:pPr>
              <a:defRPr>
                <a:solidFill>
                  <a:srgbClr val="000000"/>
                </a:solidFill>
                <a:latin typeface="Helvetica" pitchFamily="0" charset="0"/>
                <a:ea typeface="Calibri" pitchFamily="2" charset="0"/>
                <a:cs typeface="Calibri" pitchFamily="2" charset="0"/>
              </a:defRPr>
            </a:pPr>
            <a:endParaRPr lang="en-us" sz="1300">
              <a:latin typeface="Calibri" pitchFamily="2" charset="0"/>
              <a:ea typeface="Calibri" pitchFamily="2" charset="0"/>
              <a:cs typeface="Calibri" pitchFamily="2" charset="0"/>
            </a:endParaRPr>
          </a:p>
          <a:p>
            <a:pPr marL="0" indent="0">
              <a:buNone/>
              <a:defRPr>
                <a:solidFill>
                  <a:srgbClr val="000000"/>
                </a:solidFill>
                <a:latin typeface="Helvetica" pitchFamily="0" charset="0"/>
                <a:ea typeface="Calibri" pitchFamily="2" charset="0"/>
                <a:cs typeface="Calibri" pitchFamily="2" charset="0"/>
              </a:defRPr>
            </a:pPr>
            <a:endParaRPr sz="1300">
              <a:latin typeface="Calibri" pitchFamily="2" charset="0"/>
              <a:ea typeface="Calibri" pitchFamily="2" charset="0"/>
              <a:cs typeface="Calibri" pitchFamily="2" charset="0"/>
            </a:endParaRPr>
          </a:p>
        </p:txBody>
      </p:sp>
      <p:sp>
        <p:nvSpPr>
          <p:cNvPr id="5"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Ob2xhs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5687-C9D6-D7A0-983A-3FF518746E6A}" type="slidenum">
              <a:t>21</a:t>
            </a:fld>
          </a:p>
        </p:txBody>
      </p:sp>
      <p:sp>
        <p:nvSpPr>
          <p:cNvPr id="6" name="Rectangle 3"/>
          <p:cNvSpPr>
            <a:extLst>
              <a:ext uri="smNativeData">
                <pr:smNativeData xmlns:pr="smNativeData" val="SMDATA_13_MNqSXxMAAAAlAAAAZAAAAA0AAAAAAAAAAAAAAAAAAAAAAAAAAAAAAAAAAAAAAAAAAAEAAABQAAAAAAAAAAAA4D8AAAAAAADgPwAAAAAAAOA/AAAAAAAA4D8AAAAAAADgPwAAAAAAAOA/AAAAAAAA4D8AAAAAAADgPwAAAAAAAOA/AAAAAAAA4D8CAAAAjAAAAAEAAAAAAAAA/9rMAPLy8ggAAAAAAAAAAAAAAAAAAAAAAAAAAAAAAAAAAAAAZAAAAAEAAABAAAAAAAAAAAAAAAAAAAAAAAAAAAAAAAAAAAAAAAAAAAAAAAAAAAAAAAAAAAAAAAAAAAAAAAAAAAAAAAAAAAAAAAAAAAAAAAAAAAAAAAAAAAAAAAAAAAAAFAAAADwAAAAAAAAAAAAAACXG4ww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9NmzYMAAAAEAAAAAAAAAAAAAAAAAAAAAAAAAAeAAAAaAAAAAAAAAAAAAAAAAAAAAAAAAAAAAAAECcAABAnAAAAAAAAAAAAAAAAAAAAAAAAAAAAAAAAAAAAAAAAAAAAABQAAAAAAAAAwMD/AAAAAABkAAAAMgAAAAAAAABkAAAAAAAAAH9/fwAKAAAAHwAAAFQAAAD/2swA8vLyAQAAAAAAAAAAAAAAAAAAAAAAAAAAAAAAAAAAAAAAAAAAJcbjBX9/fwBTU1MDzMzMAMDA/wB/f38AAAAAAAAAAAAAAAAAAAAAAAAAAAAhAAAAGAAAABQAAACoAgAAsB0AAFhIAADLJQAAEAAAACYAAAAIAAAA//////////8="/>
              </a:ext>
            </a:extLst>
          </p:cNvSpPr>
          <p:nvPr/>
        </p:nvSpPr>
        <p:spPr>
          <a:xfrm>
            <a:off x="431800" y="4826000"/>
            <a:ext cx="11328400" cy="1317625"/>
          </a:xfrm>
          <a:prstGeom prst="rect">
            <a:avLst/>
          </a:prstGeom>
          <a:solidFill>
            <a:srgbClr val="FFDACC"/>
          </a:solidFill>
          <a:ln>
            <a:noFill/>
          </a:ln>
          <a:effectLst/>
        </p:spPr>
        <p:txBody>
          <a:bodyPr vert="horz" wrap="square" lIns="0" tIns="0" rIns="0" bIns="0" numCol="1" spcCol="215900" anchor="t"/>
          <a:lstStyle/>
          <a:p>
            <a:pPr marL="285750" indent="-285750">
              <a:lnSpc>
                <a:spcPct val="90000"/>
              </a:lnSpc>
              <a:spcBef>
                <a:spcPts val="1000"/>
              </a:spcBef>
              <a:buSzTx/>
              <a:buFont typeface="Calibri" pitchFamily="2" charset="0"/>
              <a:buChar char="➢"/>
              <a:defRPr>
                <a:solidFill>
                  <a:srgbClr val="000000"/>
                </a:solidFill>
                <a:latin typeface="Helvetica" pitchFamily="0" charset="0"/>
                <a:ea typeface="Helvetica" pitchFamily="0" charset="0"/>
                <a:cs typeface="Helvetica" pitchFamily="0" charset="0"/>
              </a:defRPr>
            </a:pPr>
            <a:endParaRPr lang="en-us" sz="100">
              <a:latin typeface="Calibri" pitchFamily="2" charset="0"/>
              <a:ea typeface="Helvetica" pitchFamily="0" charset="0"/>
              <a:cs typeface="Helvetica" pitchFamily="0" charset="0"/>
            </a:endParaRPr>
          </a:p>
          <a:p>
            <a:pPr marL="285750" indent="-285750">
              <a:lnSpc>
                <a:spcPct val="90000"/>
              </a:lnSpc>
              <a:spcBef>
                <a:spcPts val="1000"/>
              </a:spcBef>
              <a:buSzTx/>
              <a:buFont typeface="Calibri" pitchFamily="2" charset="0"/>
              <a:buChar char="➢"/>
              <a:defRPr>
                <a:solidFill>
                  <a:srgbClr val="000000"/>
                </a:solidFill>
                <a:latin typeface="Helvetica" pitchFamily="0" charset="0"/>
                <a:ea typeface="Helvetica" pitchFamily="0" charset="0"/>
                <a:cs typeface="Helvetica" pitchFamily="0" charset="0"/>
              </a:defRPr>
            </a:pPr>
            <a:r>
              <a:rPr lang="en-us" sz="1300">
                <a:latin typeface="Calibri" pitchFamily="2" charset="0"/>
                <a:ea typeface="Helvetica" pitchFamily="0" charset="0"/>
                <a:cs typeface="Helvetica" pitchFamily="0" charset="0"/>
              </a:rPr>
              <a:t>Window functions like LAG(), NTILE() and LAST_VALUE are very useful to derive insights from data partitioned without any aggregations</a:t>
            </a:r>
            <a:endParaRPr lang="en-us" sz="1300">
              <a:latin typeface="Calibri" pitchFamily="2" charset="0"/>
              <a:ea typeface="Helvetica" pitchFamily="0" charset="0"/>
              <a:cs typeface="Helvetica" pitchFamily="0" charset="0"/>
            </a:endParaRPr>
          </a:p>
          <a:p>
            <a:pPr marL="285750" indent="-285750">
              <a:lnSpc>
                <a:spcPct val="90000"/>
              </a:lnSpc>
              <a:spcBef>
                <a:spcPts val="1000"/>
              </a:spcBef>
              <a:buSzTx/>
              <a:buFont typeface="Calibri" pitchFamily="2" charset="0"/>
              <a:buChar char="➢"/>
              <a:defRPr>
                <a:solidFill>
                  <a:srgbClr val="000000"/>
                </a:solidFill>
                <a:latin typeface="Helvetica" pitchFamily="0" charset="0"/>
                <a:ea typeface="Helvetica" pitchFamily="0" charset="0"/>
                <a:cs typeface="Helvetica" pitchFamily="0" charset="0"/>
              </a:defRPr>
            </a:pPr>
            <a:r>
              <a:rPr lang="en-us" sz="1300">
                <a:latin typeface="Calibri" pitchFamily="2" charset="0"/>
                <a:ea typeface="Helvetica" pitchFamily="0" charset="0"/>
                <a:cs typeface="Helvetica" pitchFamily="0" charset="0"/>
              </a:rPr>
              <a:t>Python and MySQL integration comes in handy using libraries like PYMYSQL, MySQLdb, etc..</a:t>
            </a:r>
            <a:endParaRPr lang="en-us" sz="1300">
              <a:latin typeface="Calibri" pitchFamily="2" charset="0"/>
              <a:ea typeface="Helvetica" pitchFamily="0" charset="0"/>
              <a:cs typeface="Helvetica" pitchFamily="0" charset="0"/>
            </a:endParaRPr>
          </a:p>
          <a:p>
            <a:pPr marL="285750" indent="-285750">
              <a:lnSpc>
                <a:spcPct val="90000"/>
              </a:lnSpc>
              <a:spcBef>
                <a:spcPts val="1000"/>
              </a:spcBef>
              <a:buSzTx/>
              <a:buFont typeface="Calibri" pitchFamily="2" charset="0"/>
              <a:buChar char="➢"/>
              <a:defRPr>
                <a:solidFill>
                  <a:srgbClr val="000000"/>
                </a:solidFill>
                <a:latin typeface="Helvetica" pitchFamily="0" charset="0"/>
                <a:ea typeface="Helvetica" pitchFamily="0" charset="0"/>
                <a:cs typeface="Helvetica" pitchFamily="0" charset="0"/>
              </a:defRPr>
            </a:pPr>
            <a:r>
              <a:rPr lang="en-us" sz="1300">
                <a:latin typeface="Calibri" pitchFamily="2" charset="0"/>
                <a:ea typeface="Helvetica" pitchFamily="0" charset="0"/>
                <a:cs typeface="Helvetica" pitchFamily="0" charset="0"/>
              </a:rPr>
              <a:t>Querying data using SQL and writing the output to a pandas dataframe makes it apt to flex the capabilities of python on further analysis or visualization of the data </a:t>
            </a:r>
            <a:endParaRPr lang="en-us" sz="1300">
              <a:latin typeface="Calibri" pitchFamily="2" charset="0"/>
              <a:ea typeface="Helvetica" pitchFamily="0" charset="0"/>
              <a:cs typeface="Helvetica" pitchFamily="0" charset="0"/>
            </a:endParaRPr>
          </a:p>
          <a:p>
            <a:pPr marL="285750" indent="-285750">
              <a:lnSpc>
                <a:spcPct val="90000"/>
              </a:lnSpc>
              <a:spcBef>
                <a:spcPts val="1000"/>
              </a:spcBef>
              <a:buSzTx/>
              <a:buFont typeface="Calibri" pitchFamily="2" charset="0"/>
              <a:buChar char="➢"/>
              <a:defRPr>
                <a:solidFill>
                  <a:srgbClr val="000000"/>
                </a:solidFill>
                <a:latin typeface="Helvetica" pitchFamily="0" charset="0"/>
                <a:ea typeface="Helvetica" pitchFamily="0" charset="0"/>
                <a:cs typeface="Helvetica" pitchFamily="0" charset="0"/>
              </a:defRPr>
            </a:pPr>
            <a:r>
              <a:rPr lang="en-us" sz="1300">
                <a:latin typeface="Calibri" pitchFamily="2" charset="0"/>
                <a:ea typeface="Helvetica" pitchFamily="0" charset="0"/>
                <a:cs typeface="Helvetica" pitchFamily="0" charset="0"/>
              </a:rPr>
              <a:t>Getting to answers to real world questions using data can be catalyzed using the power of cross platform integration</a:t>
            </a:r>
            <a:endParaRPr lang="en-us" sz="1300">
              <a:latin typeface="Calibri" pitchFamily="2" charset="0"/>
              <a:ea typeface="Helvetica" pitchFamily="0" charset="0"/>
              <a:cs typeface="Helvetica" pitchFamily="0" charset="0"/>
            </a:endParaRPr>
          </a:p>
        </p:txBody>
      </p:sp>
      <p:sp>
        <p:nvSpPr>
          <p:cNvPr id="7" name="Rectangle 5"/>
          <p:cNvSpPr>
            <a:extLst>
              <a:ext uri="smNativeData">
                <pr:smNativeData xmlns:pr="smNativeData" val="SMDATA_13_MNqSXxMAAAAlAAAAZAAAAE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7UqFE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jDQAAOhsAAB09AACwHQAAECAAACYAAAAIAAAA//////////8="/>
              </a:ext>
            </a:extLst>
          </p:cNvSpPr>
          <p:nvPr/>
        </p:nvSpPr>
        <p:spPr>
          <a:xfrm>
            <a:off x="2257425" y="4425950"/>
            <a:ext cx="7677150" cy="400050"/>
          </a:xfrm>
          <a:prstGeom prst="rect">
            <a:avLst/>
          </a:prstGeom>
          <a:noFill/>
          <a:ln>
            <a:noFill/>
          </a:ln>
          <a:effectLst/>
        </p:spPr>
        <p:txBody>
          <a:bodyPr vert="horz" wrap="square" lIns="91440" tIns="45720" rIns="91440" bIns="45720" numCol="1" spcCol="215900" anchor="t"/>
          <a:lstStyle/>
          <a:p>
            <a:pPr algn="ctr"/>
            <a:r>
              <a:rPr lang="en-us" sz="2000" b="1">
                <a:latin typeface="Calibri" pitchFamily="2" charset="0"/>
                <a:ea typeface="Helvetica" pitchFamily="0" charset="0"/>
                <a:cs typeface="Helvetica" pitchFamily="0" charset="0"/>
              </a:rPr>
              <a:t>Tools &amp; Functions </a:t>
            </a:r>
            <a:r>
              <a:rPr lang="en-us" sz="2000" b="1">
                <a:latin typeface="Wingdings" pitchFamily="0" charset="2"/>
                <a:ea typeface="Helvetica" pitchFamily="0" charset="0"/>
                <a:cs typeface="Helvetica" pitchFamily="0" charset="0"/>
              </a:rPr>
              <a:t></a:t>
            </a:r>
            <a:r>
              <a:rPr lang="en-us" sz="2000" b="1">
                <a:latin typeface="Calibri" pitchFamily="2" charset="0"/>
                <a:ea typeface="Helvetica" pitchFamily="0" charset="0"/>
                <a:cs typeface="Helvetica" pitchFamily="0" charset="0"/>
              </a:rPr>
              <a:t> Window Functions &amp; MySQL – Python Integration</a:t>
            </a:r>
            <a:endParaRPr lang="en-us" sz="2000" b="1">
              <a:latin typeface="Calibri" pitchFamily="2" charset="0"/>
              <a:ea typeface="Helvetica" pitchFamily="0" charset="0"/>
              <a:cs typeface="Helvetica" pitchFamily="0" charset="0"/>
            </a:endParaRPr>
          </a:p>
        </p:txBody>
      </p:sp>
      <p:sp>
        <p:nvSpPr>
          <p:cNvPr id="8" name="Rectangle 6"/>
          <p:cNvSpPr>
            <a:extLst>
              <a:ext uri="smNativeData">
                <pr:smNativeData xmlns:pr="smNativeData" val="SMDATA_13_MNqSXxMAAAAlAAAAZAAAAE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oMAvY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zGwAA9AUAAE0vAACbCAAAECAAACYAAAAIAAAA//////////8="/>
              </a:ext>
            </a:extLst>
          </p:cNvSpPr>
          <p:nvPr/>
        </p:nvSpPr>
        <p:spPr>
          <a:xfrm>
            <a:off x="4502785" y="967740"/>
            <a:ext cx="3186430" cy="431165"/>
          </a:xfrm>
          <a:prstGeom prst="rect">
            <a:avLst/>
          </a:prstGeom>
          <a:noFill/>
          <a:ln>
            <a:noFill/>
          </a:ln>
          <a:effectLst/>
        </p:spPr>
        <p:txBody>
          <a:bodyPr vert="horz" wrap="square" lIns="91440" tIns="45720" rIns="91440" bIns="45720" numCol="1" spcCol="215900" anchor="t"/>
          <a:lstStyle/>
          <a:p>
            <a:pPr algn="ctr"/>
            <a:r>
              <a:rPr lang="en-us" sz="2100" b="1">
                <a:latin typeface="Calibri" pitchFamily="2" charset="0"/>
                <a:ea typeface="Helvetica" pitchFamily="0" charset="0"/>
                <a:cs typeface="Helvetica" pitchFamily="0" charset="0"/>
              </a:rPr>
              <a:t>Data Analysis Insights</a:t>
            </a:r>
            <a:endParaRPr lang="en-us" sz="2100" b="1">
              <a:latin typeface="Calibri" pitchFamily="2" charset="0"/>
              <a:ea typeface="Helvetica" pitchFamily="0" charset="0"/>
              <a:cs typeface="Helvetica" pitchFamily="0" charset="0"/>
            </a:endParaRPr>
          </a:p>
        </p:txBody>
      </p:sp>
    </p:spTree>
  </p:cSld>
  <p:clrMapOvr>
    <a:masterClrMapping/>
  </p:clrMapOvr>
  <p:timing>
    <p:tnLst>
      <p:par>
        <p:cTn id="1" dur="indefinite" restart="never" nodeType="tmRoot"/>
      </p:par>
    </p:tnLst>
  </p:timing>
</p:sld>
</file>

<file path=ppt/slides/slide2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INAAANxEAAABLAABzFwAAEAAAACYAAAAIAAAAAIAAAAAAAAA="/>
              </a:ext>
            </a:extLst>
          </p:cNvSpPr>
          <p:nvPr>
            <p:ph type="title"/>
          </p:nvPr>
        </p:nvSpPr>
        <p:spPr/>
        <p:txBody>
          <a:bodyPr/>
          <a:lstStyle>
            <a:lvl1pPr defTabSz="786130">
              <a:tabLst/>
              <a:defRPr sz="4500" spc="-58"/>
            </a:lvl1pPr>
          </a:lstStyle>
          <a:p>
            <a:pPr/>
            <a:r>
              <a:t>Thank You!</a:t>
            </a:r>
          </a:p>
        </p:txBody>
      </p:sp>
      <p:sp>
        <p:nvSpPr>
          <p:cNvPr id="3" name="Text Placeholder 2"/>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AINAAAWRgAAO9FAABMGgAAEAAAACYAAAAIAAAAAYAAAAAAAAA="/>
              </a:ext>
            </a:extLst>
          </p:cNvSpPr>
          <p:nvPr>
            <p:ph type="body" idx="1"/>
          </p:nvPr>
        </p:nvSpPr>
        <p:spPr>
          <a:xfrm>
            <a:off x="8458200" y="3957955"/>
            <a:ext cx="2910205" cy="316865"/>
          </a:xfrm>
        </p:spPr>
        <p:txBody>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pPr/>
            <a:r>
              <a:t>Project Team</a:t>
            </a:r>
          </a:p>
        </p:txBody>
      </p:sp>
      <p:sp>
        <p:nvSpPr>
          <p:cNvPr id="4" name="Text Placeholder 5"/>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HAgAA1CQAAC4UAADHJgAAEAAAACYAAAAIAAAAAYAAAAAAAAA="/>
              </a:ext>
            </a:extLst>
          </p:cNvSpPr>
          <p:nvPr>
            <p:ph type="body" idx="23"/>
          </p:nvPr>
        </p:nvSpPr>
        <p:spPr>
          <a:xfrm>
            <a:off x="370205" y="5986780"/>
            <a:ext cx="2910205" cy="316865"/>
          </a:xfrm>
        </p:spPr>
        <p:txBody>
          <a:bodyPr/>
          <a:lstStyle>
            <a:lvl1pPr>
              <a:defRPr sz="1400"/>
            </a:lvl1pPr>
          </a:lstStyle>
          <a:p>
            <a:pPr/>
            <a:r>
              <a:t>Github link to codebase</a:t>
            </a:r>
          </a:p>
        </p:txBody>
      </p:sp>
      <p:sp>
        <p:nvSpPr>
          <p:cNvPr id="5" name="Slide Number Placeholder 6"/>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6149-07D6-D797-983A-F1C22F746EA4}" type="slidenum">
              <a:t>22</a:t>
            </a:fld>
          </a:p>
        </p:txBody>
      </p:sp>
      <p:sp>
        <p:nvSpPr>
          <p:cNvPr id="6" name="Rectangle 7"/>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QNAAAuhsAAC5JAACsIQAAECAAACYAAAAIAAAA//////////8="/>
              </a:ext>
            </a:extLst>
          </p:cNvSpPr>
          <p:nvPr/>
        </p:nvSpPr>
        <p:spPr>
          <a:xfrm>
            <a:off x="8503920" y="4507230"/>
            <a:ext cx="3392170" cy="966470"/>
          </a:xfrm>
          <a:prstGeom prst="rect">
            <a:avLst/>
          </a:prstGeom>
          <a:noFill/>
          <a:ln>
            <a:noFill/>
          </a:ln>
          <a:effectLst/>
        </p:spPr>
        <p:txBody>
          <a:bodyPr vert="horz" wrap="square" lIns="45720" tIns="45720" rIns="45720" bIns="45720" numCol="1" spcCol="215900" anchor="t"/>
          <a:lstStyle/>
          <a:p>
            <a:pPr>
              <a:defRPr sz="1400">
                <a:latin typeface="Calibri" pitchFamily="2" charset="0"/>
                <a:ea typeface="Calibri" pitchFamily="2" charset="0"/>
                <a:cs typeface="Calibri" pitchFamily="2" charset="0"/>
              </a:defRPr>
            </a:pPr>
            <a:r>
              <a:rPr b="1"/>
              <a:t>PRAVEEN MANOHAR G</a:t>
            </a:r>
            <a:endParaRPr b="1"/>
          </a:p>
          <a:p>
            <a:pPr>
              <a:defRPr sz="1400">
                <a:latin typeface="Calibri" pitchFamily="2" charset="0"/>
                <a:ea typeface="Calibri" pitchFamily="2" charset="0"/>
                <a:cs typeface="Calibri" pitchFamily="2" charset="0"/>
              </a:defRPr>
            </a:pPr>
            <a:r>
              <a:rPr b="1"/>
              <a:t>RAHUL A</a:t>
            </a:r>
            <a:endParaRPr b="1"/>
          </a:p>
          <a:p>
            <a:pPr>
              <a:defRPr sz="1400">
                <a:latin typeface="Calibri" pitchFamily="2" charset="0"/>
                <a:ea typeface="Calibri" pitchFamily="2" charset="0"/>
                <a:cs typeface="Calibri" pitchFamily="2" charset="0"/>
              </a:defRPr>
            </a:pPr>
            <a:r>
              <a:rPr b="1"/>
              <a:t>RAJESH RAMACHANDER</a:t>
            </a:r>
            <a:endParaRPr b="1"/>
          </a:p>
          <a:p>
            <a:pPr>
              <a:defRPr sz="1400">
                <a:latin typeface="Calibri" pitchFamily="2" charset="0"/>
                <a:ea typeface="Calibri" pitchFamily="2" charset="0"/>
                <a:cs typeface="Calibri" pitchFamily="2" charset="0"/>
              </a:defRPr>
            </a:pPr>
            <a:r>
              <a:rPr b="1"/>
              <a:t>RANJITH GNANA SUTHAKAR ALPHONSE RAJ</a:t>
            </a:r>
            <a:endParaRPr b="1"/>
          </a:p>
        </p:txBody>
      </p:sp>
      <p:sp>
        <p:nvSpPr>
          <p:cNvPr id="7" name="Rectangle 13"/>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PAgAAxyYAAH8nAACBKAAAECAAACYAAAAIAAAA//////////8="/>
              </a:ext>
            </a:extLst>
          </p:cNvSpPr>
          <p:nvPr/>
        </p:nvSpPr>
        <p:spPr>
          <a:xfrm>
            <a:off x="415925" y="6303645"/>
            <a:ext cx="6004560" cy="280670"/>
          </a:xfrm>
          <a:prstGeom prst="rect">
            <a:avLst/>
          </a:prstGeom>
          <a:noFill/>
          <a:ln>
            <a:noFill/>
          </a:ln>
          <a:effectLst/>
        </p:spPr>
        <p:txBody>
          <a:bodyPr vert="horz" wrap="square" lIns="45720" tIns="45720" rIns="45720" bIns="45720" numCol="1" spcCol="215900" anchor="t"/>
          <a:lstStyle>
            <a:lvl1pPr>
              <a:defRPr sz="1400">
                <a:latin typeface="Calibri" pitchFamily="2" charset="0"/>
                <a:ea typeface="Helvetica" pitchFamily="0" charset="0"/>
                <a:cs typeface="Helvetica" pitchFamily="0" charset="0"/>
              </a:defRPr>
            </a:lvl1pPr>
          </a:lstStyle>
          <a:p>
            <a:pPr/>
            <a:r>
              <a:t>https://github.com/RajeshRamachander/mysqlpython</a:t>
            </a:r>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Rounded Rectangle 37"/>
          <p:cNvSpPr>
            <a:extLst>
              <a:ext uri="smNativeData">
                <pr:smNativeData xmlns:pr="smNativeData" val="SMDATA_13_MNqSXxMAAAAlAAAAZQAAAA0AAAAASAAAAEgAAABIAAAASAAAAAAAAAABAAAAAAAAAAEAAABQAAAAhbacS3FV1T8AAAAAAADwv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oAgAA5gUAAFhIAADdEgAAEAAAACYAAAAIAAAA//////////8="/>
              </a:ext>
            </a:extLst>
          </p:cNvSpPr>
          <p:nvPr/>
        </p:nvSpPr>
        <p:spPr>
          <a:xfrm>
            <a:off x="431800" y="958850"/>
            <a:ext cx="11328400" cy="2107565"/>
          </a:xfrm>
          <a:prstGeom prst="roundRect">
            <a:avLst>
              <a:gd name="adj" fmla="val 16667"/>
            </a:avLst>
          </a:prstGeom>
          <a:noFill/>
          <a:ln w="635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4"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39"/>
            </a:lvl1pPr>
          </a:lstStyle>
          <a:p>
            <a:pPr/>
            <a:r>
              <a:t>Overview of Window Functions</a:t>
            </a:r>
          </a:p>
        </p:txBody>
      </p:sp>
      <p:sp>
        <p:nvSpPr>
          <p:cNvPr id="5" name="Content Placeholder 2"/>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AQAAixYAAB0ZAACBGQAAEAAAACYAAAAIAAAAAYAAAAAAAAA="/>
              </a:ext>
            </a:extLst>
          </p:cNvSpPr>
          <p:nvPr>
            <p:ph type="body" idx="1"/>
          </p:nvPr>
        </p:nvSpPr>
        <p:spPr>
          <a:xfrm>
            <a:off x="219710" y="3664585"/>
            <a:ext cx="3862705" cy="481330"/>
          </a:xfrm>
        </p:spPr>
        <p:txBody>
          <a:bodyPr/>
          <a:lstStyle>
            <a:lvl1pPr>
              <a:defRPr sz="1100"/>
            </a:lvl1pPr>
          </a:lstStyle>
          <a:p>
            <a:pPr/>
            <a:r>
              <a:t>SQL LAG() is a window function that provides access to a row at a specified physical offset which comes before the current row.</a:t>
            </a:r>
          </a:p>
        </p:txBody>
      </p:sp>
      <p:sp>
        <p:nvSpPr>
          <p:cNvPr id="6"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4C83-CDD6-D7BA-983A-3BEF02746E6E}" type="slidenum">
              <a:t>3</a:t>
            </a:fld>
          </a:p>
        </p:txBody>
      </p:sp>
      <p:sp>
        <p:nvSpPr>
          <p:cNvPr id="7" name="Rectangle 6"/>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vAgAAzgUAAM9HAADlBwAAECAAACYAAAAIAAAA//////////8="/>
              </a:ext>
            </a:extLst>
          </p:cNvSpPr>
          <p:nvPr/>
        </p:nvSpPr>
        <p:spPr>
          <a:xfrm>
            <a:off x="436245" y="943610"/>
            <a:ext cx="11236960" cy="339725"/>
          </a:xfrm>
          <a:prstGeom prst="rect">
            <a:avLst/>
          </a:prstGeom>
          <a:noFill/>
          <a:ln>
            <a:noFill/>
          </a:ln>
          <a:effectLst/>
        </p:spPr>
        <p:txBody>
          <a:bodyPr vert="horz" wrap="square" lIns="45720" tIns="45720" rIns="45720" bIns="45720" numCol="1" spcCol="215900" anchor="t"/>
          <a:lstStyle>
            <a:lvl1pPr algn="ctr">
              <a:defRPr sz="2000" b="1">
                <a:latin typeface="Calibri" pitchFamily="2" charset="0"/>
                <a:ea typeface="Helvetica" pitchFamily="0" charset="0"/>
                <a:cs typeface="Helvetica" pitchFamily="0" charset="0"/>
              </a:defRPr>
            </a:lvl1pPr>
          </a:lstStyle>
          <a:p>
            <a:pPr/>
            <a:r>
              <a:t>Window functions allow us to perform calculations against sets or subsets of rows within a query</a:t>
            </a:r>
          </a:p>
        </p:txBody>
      </p:sp>
      <p:sp>
        <p:nvSpPr>
          <p:cNvPr id="8" name="Rectangle 7"/>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yKgAAIggAAFo/AAAvCgAAECAAACYAAAAIAAAA//////////8="/>
              </a:ext>
            </a:extLst>
          </p:cNvSpPr>
          <p:nvPr/>
        </p:nvSpPr>
        <p:spPr>
          <a:xfrm>
            <a:off x="6859270" y="1322070"/>
            <a:ext cx="3439160" cy="333375"/>
          </a:xfrm>
          <a:prstGeom prst="rect">
            <a:avLst/>
          </a:prstGeom>
          <a:noFill/>
          <a:ln>
            <a:noFill/>
          </a:ln>
          <a:effectLst/>
        </p:spPr>
        <p:txBody>
          <a:bodyPr vert="horz" wrap="square" lIns="45720" tIns="45720" rIns="45720" bIns="45720" numCol="1" spcCol="215900" anchor="t"/>
          <a:lstStyle>
            <a:lvl1pPr algn="ctr">
              <a:defRPr>
                <a:latin typeface="Calibri" pitchFamily="2" charset="0"/>
                <a:ea typeface="Helvetica" pitchFamily="0" charset="0"/>
                <a:cs typeface="Helvetica" pitchFamily="0" charset="0"/>
              </a:defRPr>
            </a:lvl1pPr>
          </a:lstStyle>
          <a:p>
            <a:pPr/>
            <a:r>
              <a:t>Types of Window Functions</a:t>
            </a:r>
          </a:p>
        </p:txBody>
      </p:sp>
      <p:sp>
        <p:nvSpPr>
          <p:cNvPr id="9" name="Rectangle 9"/>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9IwAAFQoAAFotAAAwDgAAECAAACYAAAAIAAAA//////////8="/>
              </a:ext>
            </a:extLst>
          </p:cNvSpPr>
          <p:nvPr/>
        </p:nvSpPr>
        <p:spPr>
          <a:xfrm>
            <a:off x="5850255" y="1638935"/>
            <a:ext cx="1522095" cy="667385"/>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Aggregate: </a:t>
            </a:r>
          </a:p>
          <a:p>
            <a:pPr algn="ctr">
              <a:defRPr sz="1200">
                <a:latin typeface="Calibri" pitchFamily="2" charset="0"/>
                <a:ea typeface="Calibri" pitchFamily="2" charset="0"/>
                <a:cs typeface="Calibri" pitchFamily="2" charset="0"/>
              </a:defRPr>
            </a:pPr>
            <a:r>
              <a:t>SUM, MIN, MAX, COUNT, AVG,…</a:t>
            </a:r>
          </a:p>
        </p:txBody>
      </p:sp>
      <p:sp>
        <p:nvSpPr>
          <p:cNvPr id="10" name="Rectangle 11"/>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qLQAALQoAAHo4AABIDgAAECAAACYAAAAIAAAA//////////8="/>
              </a:ext>
            </a:extLst>
          </p:cNvSpPr>
          <p:nvPr/>
        </p:nvSpPr>
        <p:spPr>
          <a:xfrm>
            <a:off x="7463790" y="1654175"/>
            <a:ext cx="1717040" cy="667385"/>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Ranking: </a:t>
            </a:r>
            <a:r>
              <a:rPr sz="1200" b="0"/>
              <a:t>ROW_NUMBER, RANK, DENSE_RANK, </a:t>
            </a:r>
            <a:r>
              <a:rPr sz="1200" i="1" u="sng"/>
              <a:t>NTILE</a:t>
            </a:r>
            <a:r>
              <a:rPr sz="1200" b="0"/>
              <a:t>,…</a:t>
            </a:r>
            <a:endParaRPr sz="1200" b="0"/>
          </a:p>
        </p:txBody>
      </p:sp>
      <p:sp>
        <p:nvSpPr>
          <p:cNvPr id="11" name="Rectangle 13"/>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1NwAAJAoAAKNGAAAAEgAAECAAACYAAAAIAAAA//////////8="/>
              </a:ext>
            </a:extLst>
          </p:cNvSpPr>
          <p:nvPr/>
        </p:nvSpPr>
        <p:spPr>
          <a:xfrm>
            <a:off x="9096375" y="1648460"/>
            <a:ext cx="2386330" cy="1277620"/>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Distribution/ Analytic functions: </a:t>
            </a:r>
          </a:p>
          <a:p>
            <a:pPr algn="ctr">
              <a:defRPr sz="1200">
                <a:latin typeface="Calibri" pitchFamily="2" charset="0"/>
                <a:ea typeface="Calibri" pitchFamily="2" charset="0"/>
                <a:cs typeface="Calibri" pitchFamily="2" charset="0"/>
              </a:defRPr>
            </a:pPr>
            <a:r>
              <a:t>CUME_DIST, FIRST_VALUE, </a:t>
            </a:r>
            <a:r>
              <a:rPr b="1" i="1" u="sng"/>
              <a:t>LAST_VALUE</a:t>
            </a:r>
            <a:r>
              <a:t>,</a:t>
            </a:r>
            <a:r>
              <a:rPr b="1" i="1" u="sng"/>
              <a:t> LAG</a:t>
            </a:r>
            <a:r>
              <a:t>, LEAD, PERCENTILE_CONT, PERCENTILE_DISC, PERCENT_RANK</a:t>
            </a:r>
          </a:p>
        </p:txBody>
      </p:sp>
      <p:pic>
        <p:nvPicPr>
          <p:cNvPr id="12" name="Picture 25" descr="Picture 25"/>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gYAAGgKAABEFgAApxAAABAAAAAmAAAACAAAAP//////////"/>
              </a:ext>
            </a:extLst>
          </p:cNvPicPr>
          <p:nvPr/>
        </p:nvPicPr>
        <p:blipFill>
          <a:blip r:embed="rId2"/>
          <a:stretch>
            <a:fillRect/>
          </a:stretch>
        </p:blipFill>
        <p:spPr>
          <a:xfrm>
            <a:off x="1075690" y="1691640"/>
            <a:ext cx="2543810" cy="1015365"/>
          </a:xfrm>
          <a:prstGeom prst="rect">
            <a:avLst/>
          </a:prstGeom>
          <a:noFill/>
          <a:ln>
            <a:noFill/>
          </a:ln>
          <a:effectLst/>
        </p:spPr>
      </p:pic>
      <p:sp>
        <p:nvSpPr>
          <p:cNvPr id="13" name="Rectangle 27"/>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nCgAAPBAAAIATAACfEQAAECAAACYAAAAIAAAA//////////8="/>
              </a:ext>
            </a:extLst>
          </p:cNvSpPr>
          <p:nvPr/>
        </p:nvSpPr>
        <p:spPr>
          <a:xfrm>
            <a:off x="1650365" y="2639060"/>
            <a:ext cx="1519555" cy="225425"/>
          </a:xfrm>
          <a:prstGeom prst="rect">
            <a:avLst/>
          </a:prstGeom>
          <a:noFill/>
          <a:ln>
            <a:noFill/>
          </a:ln>
          <a:effectLst/>
        </p:spPr>
        <p:txBody>
          <a:bodyPr vert="horz" wrap="square" lIns="45720" tIns="45720" rIns="45720" bIns="45720" numCol="1" spcCol="215900" anchor="t"/>
          <a:lstStyle>
            <a:lvl1pPr algn="ctr">
              <a:defRPr sz="1100" i="1">
                <a:latin typeface="Calibri" pitchFamily="2" charset="0"/>
                <a:ea typeface="Helvetica" pitchFamily="0" charset="0"/>
                <a:cs typeface="Helvetica" pitchFamily="0" charset="0"/>
              </a:defRPr>
            </a:lvl1pPr>
          </a:lstStyle>
          <a:p>
            <a:pPr/>
            <a:r>
              <a:t>Running 3 Month Sum</a:t>
            </a:r>
          </a:p>
        </p:txBody>
      </p:sp>
      <p:sp>
        <p:nvSpPr>
          <p:cNvPr id="14" name="Rectangle 28"/>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BQAAIggAAOgXAAAvCgAAECAAACYAAAAIAAAA//////////8="/>
              </a:ext>
            </a:extLst>
          </p:cNvSpPr>
          <p:nvPr/>
        </p:nvSpPr>
        <p:spPr>
          <a:xfrm>
            <a:off x="934085" y="1322070"/>
            <a:ext cx="2952115" cy="333375"/>
          </a:xfrm>
          <a:prstGeom prst="rect">
            <a:avLst/>
          </a:prstGeom>
          <a:noFill/>
          <a:ln>
            <a:noFill/>
          </a:ln>
          <a:effectLst/>
        </p:spPr>
        <p:txBody>
          <a:bodyPr vert="horz" wrap="square" lIns="45720" tIns="45720" rIns="45720" bIns="45720" numCol="1" spcCol="215900" anchor="t"/>
          <a:lstStyle>
            <a:lvl1pPr algn="ctr">
              <a:defRPr>
                <a:latin typeface="Calibri" pitchFamily="2" charset="0"/>
                <a:ea typeface="Helvetica" pitchFamily="0" charset="0"/>
                <a:cs typeface="Helvetica" pitchFamily="0" charset="0"/>
              </a:defRPr>
            </a:lvl1pPr>
          </a:lstStyle>
          <a:p>
            <a:pPr/>
            <a:r>
              <a:t>Parts of a Window Function</a:t>
            </a:r>
          </a:p>
        </p:txBody>
      </p:sp>
      <p:sp>
        <p:nvSpPr>
          <p:cNvPr id="15" name="Rectangle 36"/>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5BgAAuBMAACQUAADPFQAAECAAACYAAAAIAAAA//////////8="/>
              </a:ext>
            </a:extLst>
          </p:cNvSpPr>
          <p:nvPr/>
        </p:nvSpPr>
        <p:spPr>
          <a:xfrm>
            <a:off x="1092835" y="3205480"/>
            <a:ext cx="2181225"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pitchFamily="0" charset="0"/>
                <a:cs typeface="Helvetica" pitchFamily="0" charset="0"/>
              </a:defRPr>
            </a:lvl1pPr>
          </a:lstStyle>
          <a:p>
            <a:pPr/>
            <a:r>
              <a:t>LAG () Function</a:t>
            </a:r>
          </a:p>
        </p:txBody>
      </p:sp>
      <p:sp>
        <p:nvSpPr>
          <p:cNvPr id="16" name="Straight Connector 15"/>
          <p:cNvSpPr>
            <a:extLst>
              <a:ext uri="smNativeData">
                <pr:smNativeData xmlns:pr="smNativeData" val="SMDATA_13_MNqSXxMAAAAlAAAACgAAAA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wAAACXG4wwy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vGQAA4hMAAK8ZAABiJgAAEAAAACYAAAAIAAAA//////////8="/>
              </a:ext>
            </a:extLst>
          </p:cNvSpPr>
          <p:nvPr/>
        </p:nvSpPr>
        <p:spPr>
          <a:xfrm flipH="1">
            <a:off x="4175125" y="3232150"/>
            <a:ext cx="0" cy="3007360"/>
          </a:xfrm>
          <a:prstGeom prst="line">
            <a:avLst/>
          </a:prstGeom>
          <a:noFill/>
          <a:ln w="31750" cap="flat" cmpd="sng" algn="ctr">
            <a:solidFill>
              <a:schemeClr val="accent1"/>
            </a:solidFill>
            <a:prstDash val="dash"/>
            <a:headEnd type="none"/>
            <a:tailEnd type="none"/>
          </a:ln>
          <a:effectLst/>
        </p:spPr>
        <p:txBody>
          <a:bodyPr vert="horz" wrap="square" lIns="45720" tIns="45720" rIns="45720" bIns="45720" numCol="1" spcCol="215900" anchor="t"/>
          <a:lstStyle/>
          <a:p>
            <a:pPr/>
          </a:p>
        </p:txBody>
      </p:sp>
      <p:sp>
        <p:nvSpPr>
          <p:cNvPr id="17" name="Straight Connector 30"/>
          <p:cNvSpPr>
            <a:extLst>
              <a:ext uri="smNativeData">
                <pr:smNativeData xmlns:pr="smNativeData" val="SMDATA_13_MNqSXxMAAAAlAAAACgAAAA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wAAACXG4wwy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kjADk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bMQAA4hMAAFsxAABiJgAAEAAAACYAAAAIAAAA//////////8="/>
              </a:ext>
            </a:extLst>
          </p:cNvSpPr>
          <p:nvPr/>
        </p:nvSpPr>
        <p:spPr>
          <a:xfrm>
            <a:off x="8023225" y="3232150"/>
            <a:ext cx="0" cy="3007360"/>
          </a:xfrm>
          <a:prstGeom prst="line">
            <a:avLst/>
          </a:prstGeom>
          <a:noFill/>
          <a:ln w="31750" cap="flat" cmpd="sng" algn="ctr">
            <a:solidFill>
              <a:schemeClr val="accent1"/>
            </a:solidFill>
            <a:prstDash val="dash"/>
            <a:headEnd type="none"/>
            <a:tailEnd type="none"/>
          </a:ln>
          <a:effectLst/>
        </p:spPr>
        <p:txBody>
          <a:bodyPr vert="horz" wrap="square" lIns="45720" tIns="45720" rIns="45720" bIns="45720" numCol="1" spcCol="215900" anchor="t"/>
          <a:lstStyle/>
          <a:p>
            <a:pPr/>
          </a:p>
        </p:txBody>
      </p:sp>
      <p:sp>
        <p:nvSpPr>
          <p:cNvPr id="18" name="Rectangle 31"/>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PHgAAshMAAPkrAADJFQAAECAAACYAAAAIAAAA//////////8="/>
              </a:ext>
            </a:extLst>
          </p:cNvSpPr>
          <p:nvPr/>
        </p:nvSpPr>
        <p:spPr>
          <a:xfrm>
            <a:off x="4967605" y="3201670"/>
            <a:ext cx="2180590"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pitchFamily="0" charset="0"/>
                <a:cs typeface="Helvetica" pitchFamily="0" charset="0"/>
              </a:defRPr>
            </a:lvl1pPr>
          </a:lstStyle>
          <a:p>
            <a:pPr/>
            <a:r>
              <a:t>NTILE () Function</a:t>
            </a:r>
          </a:p>
        </p:txBody>
      </p:sp>
      <p:sp>
        <p:nvSpPr>
          <p:cNvPr id="19" name="Rectangle 32"/>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NNgAAshMAABdGAADJFQAAECAAACYAAAAIAAAA//////////8="/>
              </a:ext>
            </a:extLst>
          </p:cNvSpPr>
          <p:nvPr/>
        </p:nvSpPr>
        <p:spPr>
          <a:xfrm>
            <a:off x="8867775" y="3201670"/>
            <a:ext cx="2526030"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pitchFamily="0" charset="0"/>
                <a:cs typeface="Helvetica" pitchFamily="0" charset="0"/>
              </a:defRPr>
            </a:lvl1pPr>
          </a:lstStyle>
          <a:p>
            <a:pPr/>
            <a:r>
              <a:t>LAST_VALUE () Function</a:t>
            </a:r>
          </a:p>
        </p:txBody>
      </p:sp>
      <p:pic>
        <p:nvPicPr>
          <p:cNvPr id="20" name="Picture 2" descr="Picture 2"/>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9AUAAG4ZAABuEgAA0yEAABAAAAAmAAAACAAAAP//////////"/>
              </a:ext>
            </a:extLst>
          </p:cNvPicPr>
          <p:nvPr/>
        </p:nvPicPr>
        <p:blipFill>
          <a:blip r:embed="rId3"/>
          <a:stretch>
            <a:fillRect/>
          </a:stretch>
        </p:blipFill>
        <p:spPr>
          <a:xfrm>
            <a:off x="967740" y="4133850"/>
            <a:ext cx="2028190" cy="1364615"/>
          </a:xfrm>
          <a:prstGeom prst="rect">
            <a:avLst/>
          </a:prstGeom>
          <a:noFill/>
          <a:ln>
            <a:noFill/>
          </a:ln>
          <a:effectLst/>
        </p:spPr>
      </p:pic>
      <p:pic>
        <p:nvPicPr>
          <p:cNvPr id="21" name="Picture 35" descr="Picture 35"/>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h0AALwaAABKLQAAkyEAABAAAAAmAAAACAAAAP//////////"/>
              </a:ext>
            </a:extLst>
          </p:cNvPicPr>
          <p:nvPr/>
        </p:nvPicPr>
        <p:blipFill>
          <a:blip r:embed="rId4"/>
          <a:stretch>
            <a:fillRect/>
          </a:stretch>
        </p:blipFill>
        <p:spPr>
          <a:xfrm>
            <a:off x="4829810" y="4345940"/>
            <a:ext cx="2532380" cy="1111885"/>
          </a:xfrm>
          <a:prstGeom prst="rect">
            <a:avLst/>
          </a:prstGeom>
          <a:noFill/>
          <a:ln>
            <a:noFill/>
          </a:ln>
          <a:effectLst/>
        </p:spPr>
      </p:pic>
      <p:sp>
        <p:nvSpPr>
          <p:cNvPr id="22" name="Content Placeholder 2"/>
          <p:cNvSpPr>
            <a:extLst>
              <a:ext uri="smNativeData">
                <pr:smNativeData xmlns:pr="smNativeData" val="SMDATA_13_MNqSXxMAAAAlAAAAZAAAAE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BGgAAVhYAAMkwAAD2GQAAECAAACYAAAAIAAAA//////////8="/>
              </a:ext>
            </a:extLst>
          </p:cNvSpPr>
          <p:nvPr/>
        </p:nvSpPr>
        <p:spPr>
          <a:xfrm>
            <a:off x="4267835" y="3630930"/>
            <a:ext cx="3662680" cy="589280"/>
          </a:xfrm>
          <a:prstGeom prst="rect">
            <a:avLst/>
          </a:prstGeom>
          <a:noFill/>
          <a:ln>
            <a:noFill/>
          </a:ln>
          <a:effectLst/>
        </p:spPr>
        <p:txBody>
          <a:bodyPr vert="horz" wrap="square" lIns="0" tIns="0" rIns="0" bIns="0" numCol="1" spcCol="215900" anchor="t"/>
          <a:lstStyle>
            <a:lvl1pPr marL="285750" indent="-285750">
              <a:lnSpc>
                <a:spcPct val="90000"/>
              </a:lnSpc>
              <a:spcBef>
                <a:spcPts val="1000"/>
              </a:spcBef>
              <a:buSzTx/>
              <a:buFont typeface="Calibri" pitchFamily="2" charset="0"/>
              <a:buChar char="➢"/>
              <a:defRPr sz="1100">
                <a:solidFill>
                  <a:srgbClr val="404040"/>
                </a:solidFill>
                <a:latin typeface="Calibri" pitchFamily="2" charset="0"/>
                <a:ea typeface="Helvetica" pitchFamily="0" charset="0"/>
                <a:cs typeface="Helvetica" pitchFamily="0" charset="0"/>
              </a:defRPr>
            </a:lvl1pPr>
          </a:lstStyle>
          <a:p>
            <a:pPr/>
            <a:r>
              <a:t>NTILE() function is a window function that divides an ordered result set into a number of buckets by a specified expression and assigns an appropriate bucket number to each row.</a:t>
            </a:r>
          </a:p>
        </p:txBody>
      </p:sp>
      <p:pic>
        <p:nvPicPr>
          <p:cNvPr id="23" name="Picture 40" descr="Picture 40"/>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WSEAAEgiAABTLwAAJSYAABAAAAAmAAAACAAAAP//////////"/>
              </a:ext>
            </a:extLst>
          </p:cNvPicPr>
          <p:nvPr/>
        </p:nvPicPr>
        <p:blipFill>
          <a:blip r:embed="rId5"/>
          <a:stretch>
            <a:fillRect/>
          </a:stretch>
        </p:blipFill>
        <p:spPr>
          <a:xfrm>
            <a:off x="5420995" y="5572760"/>
            <a:ext cx="2272030" cy="628015"/>
          </a:xfrm>
          <a:prstGeom prst="rect">
            <a:avLst/>
          </a:prstGeom>
          <a:noFill/>
          <a:ln>
            <a:noFill/>
          </a:ln>
          <a:effectLst/>
        </p:spPr>
      </p:pic>
      <p:pic>
        <p:nvPicPr>
          <p:cNvPr id="24" name="Picture 41" descr="Picture 41"/>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5gcAAEgiAACnFwAASCYAABAAAAAmAAAACAAAAP//////////"/>
              </a:ext>
            </a:extLst>
          </p:cNvPicPr>
          <p:nvPr/>
        </p:nvPicPr>
        <p:blipFill>
          <a:blip r:embed="rId6"/>
          <a:stretch>
            <a:fillRect/>
          </a:stretch>
        </p:blipFill>
        <p:spPr>
          <a:xfrm>
            <a:off x="1283970" y="5572760"/>
            <a:ext cx="2560955" cy="650240"/>
          </a:xfrm>
          <a:prstGeom prst="rect">
            <a:avLst/>
          </a:prstGeom>
          <a:noFill/>
          <a:ln>
            <a:noFill/>
          </a:ln>
          <a:effectLst/>
        </p:spPr>
      </p:pic>
      <p:pic>
        <p:nvPicPr>
          <p:cNvPr id="25" name="Picture 42" descr="Picture 42"/>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A/vy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joAAB8iAABYSAAAhCYAABAAAAAmAAAACAAAAP//////////"/>
              </a:ext>
            </a:extLst>
          </p:cNvPicPr>
          <p:nvPr/>
        </p:nvPicPr>
        <p:blipFill>
          <a:blip r:embed="rId7"/>
          <a:stretch>
            <a:fillRect/>
          </a:stretch>
        </p:blipFill>
        <p:spPr>
          <a:xfrm>
            <a:off x="9488170" y="5546725"/>
            <a:ext cx="2272030" cy="714375"/>
          </a:xfrm>
          <a:prstGeom prst="rect">
            <a:avLst/>
          </a:prstGeom>
          <a:noFill/>
          <a:ln>
            <a:noFill/>
          </a:ln>
          <a:effectLst/>
        </p:spPr>
      </p:pic>
      <p:sp>
        <p:nvSpPr>
          <p:cNvPr id="26" name="TextBox 43"/>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vAgAAbiMAABcHAAAfJQAAECAAACYAAAAIAAAA//////////8="/>
              </a:ext>
            </a:extLst>
          </p:cNvSpPr>
          <p:nvPr/>
        </p:nvSpPr>
        <p:spPr>
          <a:xfrm>
            <a:off x="354965" y="5759450"/>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pitchFamily="0" charset="2"/>
                <a:ea typeface="Wingdings" pitchFamily="0" charset="2"/>
                <a:cs typeface="Wingdings" pitchFamily="0" charset="2"/>
              </a:rPr>
              <a:t></a:t>
            </a:r>
            <a:endParaRPr>
              <a:latin typeface="Wingdings" pitchFamily="0" charset="2"/>
              <a:ea typeface="Wingdings" pitchFamily="0" charset="2"/>
              <a:cs typeface="Wingdings" pitchFamily="0" charset="2"/>
            </a:endParaRPr>
          </a:p>
        </p:txBody>
      </p:sp>
      <p:sp>
        <p:nvSpPr>
          <p:cNvPr id="27" name="TextBox 45"/>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MGwAAXSMAADQgAAAOJQAAECAAACYAAAAIAAAA//////////8="/>
              </a:ext>
            </a:extLst>
          </p:cNvSpPr>
          <p:nvPr/>
        </p:nvSpPr>
        <p:spPr>
          <a:xfrm>
            <a:off x="4437380" y="5748655"/>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pitchFamily="0" charset="2"/>
                <a:ea typeface="Wingdings" pitchFamily="0" charset="2"/>
                <a:cs typeface="Wingdings" pitchFamily="0" charset="2"/>
              </a:rPr>
              <a:t></a:t>
            </a:r>
            <a:endParaRPr>
              <a:latin typeface="Wingdings" pitchFamily="0" charset="2"/>
              <a:ea typeface="Wingdings" pitchFamily="0" charset="2"/>
              <a:cs typeface="Wingdings" pitchFamily="0" charset="2"/>
            </a:endParaRPr>
          </a:p>
        </p:txBody>
      </p:sp>
      <p:sp>
        <p:nvSpPr>
          <p:cNvPr id="28" name="TextBox 46"/>
          <p:cNvSpPr>
            <a:extLst>
              <a:ext uri="smNativeData">
                <pr:smNativeData xmlns:pr="smNativeData"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IMwAAXSMAALA4AAAOJQAAECAAACYAAAAIAAAA//////////8="/>
              </a:ext>
            </a:extLst>
          </p:cNvSpPr>
          <p:nvPr/>
        </p:nvSpPr>
        <p:spPr>
          <a:xfrm>
            <a:off x="8417560" y="5748655"/>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pitchFamily="0" charset="2"/>
                <a:ea typeface="Wingdings" pitchFamily="0" charset="2"/>
                <a:cs typeface="Wingdings" pitchFamily="0" charset="2"/>
              </a:rPr>
              <a:t></a:t>
            </a:r>
            <a:endParaRPr>
              <a:latin typeface="Wingdings" pitchFamily="0" charset="2"/>
              <a:ea typeface="Wingdings" pitchFamily="0" charset="2"/>
              <a:cs typeface="Wingdings" pitchFamily="0" charset="2"/>
            </a:endParaRPr>
          </a:p>
        </p:txBody>
      </p:sp>
      <p:sp>
        <p:nvSpPr>
          <p:cNvPr id="29" name="Content Placeholder 2"/>
          <p:cNvSpPr>
            <a:extLst>
              <a:ext uri="smNativeData">
                <pr:smNativeData xmlns:pr="smNativeData" val="SMDATA_13_MNqSXxMAAAAlAAAAZAAAAE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lMgAAbxYAAK1IAAAgGQAAECAAACYAAAAIAAAA//////////8="/>
              </a:ext>
            </a:extLst>
          </p:cNvSpPr>
          <p:nvPr/>
        </p:nvSpPr>
        <p:spPr>
          <a:xfrm>
            <a:off x="8151495" y="3646805"/>
            <a:ext cx="3662680" cy="437515"/>
          </a:xfrm>
          <a:prstGeom prst="rect">
            <a:avLst/>
          </a:prstGeom>
          <a:noFill/>
          <a:ln>
            <a:noFill/>
          </a:ln>
          <a:effectLst/>
        </p:spPr>
        <p:txBody>
          <a:bodyPr vert="horz" wrap="square" lIns="0" tIns="0" rIns="0" bIns="0" numCol="1" spcCol="215900" anchor="t"/>
          <a:lstStyle>
            <a:lvl1pPr marL="285750" indent="-285750">
              <a:lnSpc>
                <a:spcPct val="90000"/>
              </a:lnSpc>
              <a:spcBef>
                <a:spcPts val="1000"/>
              </a:spcBef>
              <a:buSzTx/>
              <a:buFont typeface="Calibri" pitchFamily="2" charset="0"/>
              <a:buChar char="➢"/>
              <a:defRPr sz="1100">
                <a:solidFill>
                  <a:srgbClr val="404040"/>
                </a:solidFill>
                <a:latin typeface="Calibri" pitchFamily="2" charset="0"/>
                <a:ea typeface="Helvetica" pitchFamily="0" charset="0"/>
                <a:cs typeface="Helvetica" pitchFamily="0" charset="0"/>
              </a:defRPr>
            </a:lvl1pPr>
          </a:lstStyle>
          <a:p>
            <a:pPr/>
            <a:r>
              <a:t>The LAST_VALUE() is a window function that allows you to obtain the value of the last row in a specified window frame.</a:t>
            </a:r>
          </a:p>
        </p:txBody>
      </p:sp>
      <p:pic>
        <p:nvPicPr>
          <p:cNvPr id="30" name="Picture 9" descr="Picture 9"/>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RcAAAsJAABpIwAAfhEAABAAAAAmAAAACAAAAP//////////"/>
              </a:ext>
            </a:extLst>
          </p:cNvPicPr>
          <p:nvPr/>
        </p:nvPicPr>
        <p:blipFill>
          <a:blip r:embed="rId8"/>
          <a:stretch>
            <a:fillRect/>
          </a:stretch>
        </p:blipFill>
        <p:spPr>
          <a:xfrm>
            <a:off x="3838575" y="1470025"/>
            <a:ext cx="1917700" cy="1373505"/>
          </a:xfrm>
          <a:prstGeom prst="rect">
            <a:avLst/>
          </a:prstGeom>
          <a:noFill/>
          <a:ln>
            <a:noFill/>
          </a:ln>
          <a:effectLst/>
        </p:spPr>
      </p:pic>
      <p:pic>
        <p:nvPicPr>
          <p:cNvPr id="31" name="Picture 49" descr="Picture 49"/>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TcAAHAaAADLRQAA2iAAABAAAAAmAAAACAAAAP//////////"/>
              </a:ext>
            </a:extLst>
          </p:cNvPicPr>
          <p:nvPr/>
        </p:nvPicPr>
        <p:blipFill>
          <a:blip r:embed="rId9"/>
          <a:stretch>
            <a:fillRect/>
          </a:stretch>
        </p:blipFill>
        <p:spPr>
          <a:xfrm>
            <a:off x="9012555" y="4297680"/>
            <a:ext cx="2332990" cy="1042670"/>
          </a:xfrm>
          <a:prstGeom prst="rect">
            <a:avLst/>
          </a:prstGeom>
          <a:noFill/>
          <a:ln>
            <a:noFill/>
          </a:ln>
          <a:effectLst/>
        </p:spPr>
      </p:pic>
      <p:sp>
        <p:nvSpPr>
          <p:cNvPr id="32" name="Down Arrow 54"/>
          <p:cNvSpPr>
            <a:extLst>
              <a:ext uri="smNativeData">
                <pr:smNativeData xmlns:pr="smNativeData" val="SMDATA_13_MNq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2DwAAWRgAAD4RAACBGQAAEAAAACYAAAAIAAAA//////////8="/>
              </a:ext>
            </a:extLst>
          </p:cNvSpPr>
          <p:nvPr/>
        </p:nvSpPr>
        <p:spPr>
          <a:xfrm>
            <a:off x="2472690" y="3957955"/>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33" name="Down Arrow 58"/>
          <p:cNvSpPr>
            <a:extLst>
              <a:ext uri="smNativeData">
                <pr:smNativeData xmlns:pr="smNativeData" val="SMDATA_13_MNq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CcKgAA7hkAAKQsAAAWGwAAEAAAACYAAAAIAAAA//////////8="/>
              </a:ext>
            </a:extLst>
          </p:cNvSpPr>
          <p:nvPr/>
        </p:nvSpPr>
        <p:spPr>
          <a:xfrm>
            <a:off x="6926580" y="4215130"/>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34" name="Down Arrow 59"/>
          <p:cNvSpPr>
            <a:extLst>
              <a:ext uri="smNativeData">
                <pr:smNativeData xmlns:pr="smNativeData" val="SMDATA_13_MNq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IQgAALxkAAFBEAABXGgAAEAAAACYAAAAIAAAA//////////8="/>
              </a:ext>
            </a:extLst>
          </p:cNvSpPr>
          <p:nvPr/>
        </p:nvSpPr>
        <p:spPr>
          <a:xfrm>
            <a:off x="10774680" y="4093845"/>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39"/>
            </a:lvl1pPr>
          </a:lstStyle>
          <a:p>
            <a:pPr/>
            <a:r>
              <a:t>Database Considered For Case Study</a:t>
            </a:r>
          </a:p>
        </p:txBody>
      </p:sp>
      <p:sp>
        <p:nvSpPr>
          <p:cNvPr id="4" name="Content Placeholder 2"/>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NgdAAAyJwAAEAAAACYAAAAIAAAAAQAAAAAAAAA="/>
              </a:ext>
            </a:extLst>
          </p:cNvSpPr>
          <p:nvPr>
            <p:ph type="body" idx="1"/>
          </p:nvPr>
        </p:nvSpPr>
        <p:spPr>
          <a:xfrm>
            <a:off x="431800" y="1038225"/>
            <a:ext cx="4419600" cy="5333365"/>
          </a:xfrm>
        </p:spPr>
        <p:txBody>
          <a:bodyPr/>
          <a:lstStyle/>
          <a:p>
            <a:pPr>
              <a:defRPr sz="2400"/>
            </a:pPr>
          </a:p>
          <a:p>
            <a:pPr>
              <a:defRPr sz="2400"/>
            </a:pPr>
            <a:r>
              <a:t>Database </a:t>
            </a:r>
            <a:r>
              <a:rPr>
                <a:latin typeface="Wingdings" pitchFamily="0" charset="2"/>
                <a:ea typeface="Wingdings" pitchFamily="0" charset="2"/>
                <a:cs typeface="Wingdings" pitchFamily="0" charset="2"/>
              </a:rPr>
              <a:t></a:t>
            </a:r>
            <a:r>
              <a:t> </a:t>
            </a:r>
            <a:r>
              <a:rPr b="1"/>
              <a:t>SAKILA</a:t>
            </a:r>
            <a:endParaRPr b="1"/>
          </a:p>
          <a:p>
            <a:pPr>
              <a:defRPr sz="2400" b="1"/>
            </a:pPr>
          </a:p>
          <a:p>
            <a:pPr>
              <a:defRPr sz="2400"/>
            </a:pPr>
            <a:r>
              <a:t>Database of a DVD rental store, featuring things like films, actors, film-actor relationships, and a central inventory table that connects films, stores, and rentals along with customer details</a:t>
            </a:r>
          </a:p>
          <a:p>
            <a:pPr>
              <a:defRPr sz="2400"/>
            </a:pPr>
          </a:p>
          <a:p>
            <a:pPr>
              <a:defRPr sz="2400"/>
            </a:pPr>
            <a:r>
              <a:t>No. of tables </a:t>
            </a:r>
            <a:r>
              <a:rPr>
                <a:latin typeface="Wingdings" pitchFamily="0" charset="2"/>
                <a:ea typeface="Wingdings" pitchFamily="0" charset="2"/>
                <a:cs typeface="Wingdings" pitchFamily="0" charset="2"/>
              </a:rPr>
              <a:t> </a:t>
            </a:r>
            <a:r>
              <a:t>15</a:t>
            </a:r>
          </a:p>
        </p:txBody>
      </p:sp>
      <p:sp>
        <p:nvSpPr>
          <p:cNvPr id="5"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2940-0ED6-D7DF-983A-F88A67746EAD}" type="slidenum">
              <a:t>4</a:t>
            </a:fld>
          </a:p>
        </p:txBody>
      </p:sp>
      <p:pic>
        <p:nvPicPr>
          <p:cNvPr id="6" name="Picture 2" descr="Picture 2"/>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z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0R4AANgGAAARSQAA4yIAABAAAAAmAAAACAAAAP//////////"/>
              </a:ext>
            </a:extLst>
          </p:cNvPicPr>
          <p:nvPr/>
        </p:nvPicPr>
        <p:blipFill>
          <a:blip r:embed="rId2"/>
          <a:srcRect l="0" t="0" r="510" b="0"/>
          <a:stretch>
            <a:fillRect/>
          </a:stretch>
        </p:blipFill>
        <p:spPr>
          <a:xfrm>
            <a:off x="5009515" y="1112520"/>
            <a:ext cx="6868160" cy="4558665"/>
          </a:xfrm>
          <a:prstGeom prst="rect">
            <a:avLst/>
          </a:prstGeom>
          <a:noFill/>
          <a:ln>
            <a:noFill/>
          </a:ln>
          <a:effectLst/>
        </p:spPr>
      </p:pic>
    </p:spTree>
  </p:cSld>
  <p:clrMapOvr>
    <a:masterClrMapping/>
  </p:clrMapOvr>
  <p:timing>
    <p:tnLst>
      <p:par>
        <p:cTn id="1" dur="indefinite" restart="never" nodeType="tmRoot"/>
      </p:par>
    </p:tnLst>
  </p:timing>
</p:sld>
</file>

<file path=ppt/slides/slide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cJgAAkA0AAABLAACGGQAAEAAAACYAAAAIAAAAAAAAAAAAAAA="/>
              </a:ext>
            </a:extLst>
          </p:cNvSpPr>
          <p:nvPr>
            <p:ph type="title"/>
          </p:nvPr>
        </p:nvSpPr>
        <p:spPr/>
        <p:txBody>
          <a:bodyPr/>
          <a:lstStyle/>
          <a:p>
            <a:pPr/>
            <a:r>
              <a:t>Case Study</a:t>
            </a:r>
          </a:p>
        </p:txBody>
      </p:sp>
      <p:sp>
        <p:nvSpPr>
          <p:cNvPr id="4" name="Text Placeholder 2"/>
          <p:cNvSpPr>
            <a:spLocks noGrp="1" noChangeArrowheads="1"/>
            <a:extLst>
              <a:ext uri="smNativeData">
                <pr:smNativeData xmlns:pr="smNativeData"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BcJgAAhhkAAABLAABLIAAAEAAAACYAAAAIAAAAAIAAAAAAAAA="/>
              </a:ext>
            </a:extLst>
          </p:cNvSpPr>
          <p:nvPr>
            <p:ph type="body" idx="1"/>
          </p:nvPr>
        </p:nvSpPr>
        <p:spPr/>
        <p:txBody>
          <a:bodyPr/>
          <a:lstStyle>
            <a:lvl1pPr>
              <a:defRPr sz="2800"/>
            </a:lvl1pPr>
          </a:lstStyle>
          <a:p>
            <a:pPr/>
            <a:r>
              <a:t>Based on SAKILA store database</a:t>
            </a:r>
          </a:p>
        </p:txBody>
      </p:sp>
      <p:sp>
        <p:nvSpPr>
          <p:cNvPr id="5"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1F7D-33D6-D7E9-983A-C5BC51746E90}" type="slidenum">
              <a:t>5</a:t>
            </a:fld>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39"/>
            </a:lvl1pPr>
          </a:lstStyle>
          <a:p>
            <a:pPr/>
            <a:r>
              <a:t>Case Study Overview</a:t>
            </a:r>
          </a:p>
        </p:txBody>
      </p:sp>
      <p:sp>
        <p:nvSpPr>
          <p:cNvPr id="4" name="Content Placeholder 2"/>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FhIAADKFwAAEAAAACYAAAAIAAAAAQAAAAAAAAA="/>
              </a:ext>
            </a:extLst>
          </p:cNvSpPr>
          <p:nvPr>
            <p:ph type="body" idx="1"/>
          </p:nvPr>
        </p:nvSpPr>
        <p:spPr>
          <a:xfrm>
            <a:off x="431800" y="1038225"/>
            <a:ext cx="11328400" cy="2828925"/>
          </a:xfrm>
        </p:spPr>
        <p:txBody>
          <a:bodyPr/>
          <a:lstStyle/>
          <a:p>
            <a:pPr>
              <a:defRPr sz="2400" b="1"/>
            </a:pPr>
            <a:r>
              <a:t>Business Objective:</a:t>
            </a:r>
          </a:p>
          <a:p>
            <a:pPr lvl="1" marL="542925" indent="-276225">
              <a:spcBef>
                <a:spcPts val="500"/>
              </a:spcBef>
              <a:buFontTx/>
              <a:defRPr sz="2000"/>
            </a:pPr>
            <a:r>
              <a:t>The SAKILA DVD store is taking Business Development initiatives. On this the team wants to increase the renting count/ frequency from customers and judiciously stock the stores with newer film titles to maximise revenue gains frugally.</a:t>
            </a:r>
            <a:endParaRPr sz="1600"/>
          </a:p>
          <a:p>
            <a:pPr lvl="1" marL="542925" indent="-276225">
              <a:spcBef>
                <a:spcPts val="500"/>
              </a:spcBef>
              <a:buFontTx/>
              <a:defRPr sz="1600"/>
            </a:pPr>
          </a:p>
          <a:p>
            <a:pPr>
              <a:defRPr sz="2400" b="1"/>
            </a:pPr>
            <a:r>
              <a:t>Data Analytics Objective:</a:t>
            </a:r>
          </a:p>
          <a:p>
            <a:pPr lvl="1" marL="542925" indent="-276225">
              <a:spcBef>
                <a:spcPts val="500"/>
              </a:spcBef>
              <a:buFontTx/>
              <a:defRPr sz="2000"/>
            </a:pPr>
            <a:r>
              <a:t>Understanding and profiling customers based on rental records in the database</a:t>
            </a:r>
            <a:endParaRPr sz="1600"/>
          </a:p>
          <a:p>
            <a:pPr lvl="1" marL="542925" indent="-276225">
              <a:spcBef>
                <a:spcPts val="500"/>
              </a:spcBef>
              <a:buFontTx/>
              <a:defRPr sz="2000"/>
            </a:pPr>
            <a:r>
              <a:t>Identify areas of restocking based on rental revenue from the database</a:t>
            </a:r>
          </a:p>
        </p:txBody>
      </p:sp>
      <p:sp>
        <p:nvSpPr>
          <p:cNvPr id="5"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1A7B-35D6-D7EC-983A-C3B954746E96}" type="slidenum">
              <a:t>6</a:t>
            </a:fld>
          </a:p>
        </p:txBody>
      </p:sp>
      <p:sp>
        <p:nvSpPr>
          <p:cNvPr id="6" name="Rectangle 5"/>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OCwAAFxoAAHI/AACcIgAAECAAACYAAAAIAAAA//////////8="/>
              </a:ext>
            </a:extLst>
          </p:cNvSpPr>
          <p:nvPr/>
        </p:nvSpPr>
        <p:spPr>
          <a:xfrm>
            <a:off x="1878330" y="4241165"/>
            <a:ext cx="8435340" cy="1384935"/>
          </a:xfrm>
          <a:prstGeom prst="rect">
            <a:avLst/>
          </a:prstGeom>
          <a:solidFill>
            <a:srgbClr val="FFFFFF"/>
          </a:solidFill>
          <a:ln w="12700" cap="flat" cmpd="sng" algn="ctr">
            <a:solidFill>
              <a:schemeClr val="accent1"/>
            </a:solidFill>
            <a:prstDash val="solid"/>
            <a:headEnd type="none"/>
            <a:tailEnd type="none"/>
          </a:ln>
          <a:effectLst/>
        </p:spPr>
        <p:txBody>
          <a:bodyPr vert="horz" wrap="square" lIns="45720" tIns="45720" rIns="45720" bIns="45720" numCol="1" spcCol="215900" anchor="t"/>
          <a:lstStyle/>
          <a:p>
            <a:pPr algn="ctr">
              <a:defRPr sz="2800" b="1" i="1" u="sng">
                <a:latin typeface="Calibri" pitchFamily="2" charset="0"/>
                <a:ea typeface="Calibri" pitchFamily="2" charset="0"/>
                <a:cs typeface="Calibri" pitchFamily="2" charset="0"/>
              </a:defRPr>
            </a:pPr>
            <a:r>
              <a:rPr sz="2400"/>
              <a:t>Questions</a:t>
            </a:r>
            <a:r>
              <a:rPr lang="en-us" sz="2400"/>
              <a:t> to be addressed from data analysis</a:t>
            </a:r>
            <a:r>
              <a:rPr sz="2400"/>
              <a:t>:</a:t>
            </a:r>
            <a:endParaRPr sz="2400"/>
          </a:p>
          <a:p>
            <a:pPr lvl="1" marL="914400" indent="-457200">
              <a:buSzTx/>
              <a:buAutoNum type="arabicPeriod"/>
              <a:defRPr sz="2400" i="1">
                <a:latin typeface="Calibri" pitchFamily="2" charset="0"/>
                <a:ea typeface="Calibri" pitchFamily="2" charset="0"/>
                <a:cs typeface="Calibri" pitchFamily="2" charset="0"/>
              </a:defRPr>
            </a:pPr>
            <a:r>
              <a:rPr sz="2000"/>
              <a:t>What percentage of customers generally hold &gt;1 rentals at a time?</a:t>
            </a:r>
            <a:endParaRPr sz="2000"/>
          </a:p>
          <a:p>
            <a:pPr lvl="1" marL="914400" indent="-457200">
              <a:buSzTx/>
              <a:buAutoNum type="arabicPeriod"/>
              <a:defRPr sz="2400" i="1">
                <a:latin typeface="Calibri" pitchFamily="2" charset="0"/>
                <a:ea typeface="Calibri" pitchFamily="2" charset="0"/>
                <a:cs typeface="Calibri" pitchFamily="2" charset="0"/>
              </a:defRPr>
            </a:pPr>
            <a:r>
              <a:rPr sz="2000"/>
              <a:t>What are the top earning film genres for stocking accordingly?</a:t>
            </a:r>
            <a:endParaRPr sz="2000"/>
          </a:p>
          <a:p>
            <a:pPr lvl="1" marL="914400" indent="-457200">
              <a:buSzTx/>
              <a:buAutoNum type="arabicPeriod"/>
              <a:defRPr sz="2400" i="1">
                <a:latin typeface="Calibri" pitchFamily="2" charset="0"/>
                <a:ea typeface="Calibri" pitchFamily="2" charset="0"/>
                <a:cs typeface="Calibri" pitchFamily="2" charset="0"/>
              </a:defRPr>
            </a:pPr>
            <a:r>
              <a:rPr sz="2000"/>
              <a:t>What is the frequency of payment services offered by each staff? —*</a:t>
            </a:r>
            <a:endParaRPr sz="2000"/>
          </a:p>
        </p:txBody>
      </p:sp>
    </p:spTree>
  </p:cSld>
  <p:clrMapOvr>
    <a:masterClrMapping/>
  </p:clrMapOvr>
  <p:timing>
    <p:tnLst>
      <p:par>
        <p:cTn id="1" dur="indefinite" restart="never" nodeType="tmRoot"/>
      </p:par>
    </p:tnLst>
  </p:timing>
</p:sld>
</file>

<file path=ppt/slides/slide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LZJAABRBQAAEAAAACYAAAAIAAAAAYAAAAAAAAA="/>
              </a:ext>
            </a:extLst>
          </p:cNvSpPr>
          <p:nvPr>
            <p:ph type="title"/>
          </p:nvPr>
        </p:nvSpPr>
        <p:spPr>
          <a:xfrm>
            <a:off x="431800" y="431800"/>
            <a:ext cx="11550650" cy="432435"/>
          </a:xfrm>
        </p:spPr>
        <p:txBody>
          <a:bodyPr/>
          <a:lstStyle>
            <a:lvl1pPr>
              <a:defRPr sz="2800" spc="-39"/>
            </a:lvl1pPr>
          </a:lstStyle>
          <a:p>
            <a:pPr/>
            <a:r>
              <a:t>Q1. What percentage of customers generally hold &gt;1 rentals at a time?</a:t>
            </a:r>
          </a:p>
        </p:txBody>
      </p:sp>
      <p:sp>
        <p:nvSpPr>
          <p:cNvPr id="4" name="Content Placeholder 2"/>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DweAAAWJgAAEAAAACYAAAAIAAAAAQAAAAAAAAA="/>
              </a:ext>
            </a:extLst>
          </p:cNvSpPr>
          <p:nvPr>
            <p:ph type="body" idx="1"/>
          </p:nvPr>
        </p:nvSpPr>
        <p:spPr>
          <a:xfrm>
            <a:off x="431800" y="1038225"/>
            <a:ext cx="4483100" cy="5153025"/>
          </a:xfrm>
        </p:spPr>
        <p:txBody>
          <a:bodyPr/>
          <a:lstStyle/>
          <a:p>
            <a:pPr marL="282575" indent="-282575" defTabSz="905510">
              <a:spcBef>
                <a:spcPts val="900"/>
              </a:spcBef>
              <a:tabLst/>
              <a:defRPr sz="1700"/>
            </a:pPr>
            <a:r>
              <a:t>Customer profiling based on average days between rentals and average rental period</a:t>
            </a:r>
          </a:p>
          <a:p>
            <a:pPr marL="282575" indent="-282575" defTabSz="905510">
              <a:spcBef>
                <a:spcPts val="900"/>
              </a:spcBef>
              <a:tabLst/>
              <a:defRPr sz="1700"/>
            </a:pPr>
          </a:p>
          <a:p>
            <a:pPr marL="282575" indent="-282575" defTabSz="905510">
              <a:spcBef>
                <a:spcPts val="900"/>
              </a:spcBef>
              <a:tabLst/>
              <a:defRPr sz="1700" b="1"/>
            </a:pPr>
            <a:r>
              <a:t>Querying Steps:</a:t>
            </a:r>
          </a:p>
          <a:p>
            <a:pPr lvl="1" marL="594360" indent="-339725" defTabSz="905510">
              <a:spcBef>
                <a:spcPts val="400"/>
              </a:spcBef>
              <a:buFontTx/>
              <a:buAutoNum type="arabicPeriod"/>
              <a:tabLst/>
              <a:defRPr sz="1500"/>
            </a:pPr>
            <a:r>
              <a:t>Calculate the time duration between successive rentals by each customer using the </a:t>
            </a:r>
            <a:r>
              <a:rPr b="1" u="sng"/>
              <a:t>LAG </a:t>
            </a:r>
            <a:r>
              <a:t>function from the ‘rental’ table</a:t>
            </a:r>
          </a:p>
          <a:p>
            <a:pPr lvl="1" marL="594360" indent="-339725" defTabSz="905510">
              <a:spcBef>
                <a:spcPts val="400"/>
              </a:spcBef>
              <a:buFontTx/>
              <a:buAutoNum type="arabicPeriod"/>
              <a:tabLst/>
              <a:defRPr sz="1500"/>
            </a:pPr>
            <a:r>
              <a:t>Calculate the time duration of each rental by taking the difference between rental_date and return_date </a:t>
            </a:r>
          </a:p>
          <a:p>
            <a:pPr lvl="1" marL="594360" indent="-339725" defTabSz="905510">
              <a:spcBef>
                <a:spcPts val="400"/>
              </a:spcBef>
              <a:buFontTx/>
              <a:buAutoNum type="arabicPeriod"/>
              <a:tabLst/>
              <a:defRPr sz="1500"/>
            </a:pPr>
            <a:r>
              <a:t>For each customer calculate the average duration between rentals and average rental period</a:t>
            </a:r>
          </a:p>
          <a:p>
            <a:pPr lvl="1" marL="594360" indent="-339725" defTabSz="905510">
              <a:spcBef>
                <a:spcPts val="400"/>
              </a:spcBef>
              <a:buFontTx/>
              <a:buAutoNum type="arabicPeriod"/>
              <a:tabLst/>
              <a:defRPr sz="1500"/>
            </a:pPr>
            <a:r>
              <a:t>Based on the average fields identify customers who generally rent a second title before returning the first one (Multi rentals)</a:t>
            </a:r>
          </a:p>
          <a:p>
            <a:pPr lvl="3" marL="0" indent="791845" defTabSz="905510">
              <a:spcBef>
                <a:spcPts val="400"/>
              </a:spcBef>
              <a:buNone/>
              <a:tabLst/>
              <a:defRPr sz="1300"/>
            </a:pPr>
            <a:r>
              <a:t>IF [avg_days_between_rentals &lt; avg_days_rental_period], then classify the customer as ‘Multi rentals’ customer ELSE ‘Non-Multi rentals’</a:t>
            </a:r>
          </a:p>
        </p:txBody>
      </p:sp>
      <p:sp>
        <p:nvSpPr>
          <p:cNvPr id="5"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2622-6CD6-D7D0-983A-9A8568746ECF}" type="slidenum">
              <a:t>7</a:t>
            </a:fld>
          </a:p>
        </p:txBody>
      </p:sp>
      <p:pic>
        <p:nvPicPr>
          <p:cNvPr id="6" name="Picture 10" descr="Picture 10"/>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YS4gR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ryMAAAQGAABYSAAA6iYAABAAAAAmAAAACAAAAP//////////"/>
              </a:ext>
            </a:extLst>
          </p:cNvPicPr>
          <p:nvPr/>
        </p:nvPicPr>
        <p:blipFill>
          <a:blip r:embed="rId2"/>
          <a:stretch>
            <a:fillRect/>
          </a:stretch>
        </p:blipFill>
        <p:spPr>
          <a:xfrm>
            <a:off x="5800725" y="977900"/>
            <a:ext cx="5959475" cy="5347970"/>
          </a:xfrm>
          <a:prstGeom prst="rect">
            <a:avLst/>
          </a:prstGeom>
          <a:noFill/>
          <a:ln>
            <a:noFill/>
          </a:ln>
          <a:effectLst/>
        </p:spPr>
      </p:pic>
      <p:sp>
        <p:nvSpPr>
          <p:cNvPr id="7" name="Rectangle 5"/>
          <p:cNvSpPr>
            <a:extLst>
              <a:ext uri="smNativeData">
                <pr:smNativeData xmlns:pr="smNativeData" val="SMDATA_13_MNq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AwwAAPpBAADFDQAAEAAAACYAAAAIAAAA//////////8="/>
              </a:ext>
            </a:extLst>
          </p:cNvSpPr>
          <p:nvPr/>
        </p:nvSpPr>
        <p:spPr>
          <a:xfrm>
            <a:off x="5991225" y="1952625"/>
            <a:ext cx="473392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8" name="Rectangle 11"/>
          <p:cNvSpPr>
            <a:extLst>
              <a:ext uri="smNativeData">
                <pr:smNativeData xmlns:pr="smNativeData" val="SMDATA_13_MNq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eRcAAPpBAAA7GQAAEAAAACYAAAAIAAAA//////////8="/>
              </a:ext>
            </a:extLst>
          </p:cNvSpPr>
          <p:nvPr/>
        </p:nvSpPr>
        <p:spPr>
          <a:xfrm>
            <a:off x="5991225" y="3815715"/>
            <a:ext cx="473392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9" name="Rectangle 12"/>
          <p:cNvSpPr>
            <a:extLst>
              <a:ext uri="smNativeData">
                <pr:smNativeData xmlns:pr="smNativeData" val="SMDATA_13_MNq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7iIAAFhIAACwJAAAEAAAACYAAAAIAAAA//////////8="/>
              </a:ext>
            </a:extLst>
          </p:cNvSpPr>
          <p:nvPr/>
        </p:nvSpPr>
        <p:spPr>
          <a:xfrm>
            <a:off x="5991225" y="5678170"/>
            <a:ext cx="576897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10" name="Elbow Connector 8"/>
          <p:cNvSpPr>
            <a:extLst>
              <a:ext uri="smNativeData">
                <pr:smNativeData xmlns:pr="smNativeData" val="SMDATA_13_MNq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5AwAANskAADgEAAAEAAAACYAAAAIAAAA//////////8="/>
              </a:ext>
            </a:extLst>
          </p:cNvSpPr>
          <p:nvPr/>
        </p:nvSpPr>
        <p:spPr>
          <a:xfrm rot="10800000" flipV="1">
            <a:off x="4914900" y="2095500"/>
            <a:ext cx="1076325" cy="647700"/>
          </a:xfrm>
          <a:custGeom>
            <a:avLst/>
            <a:gdLst/>
            <a:ahLst/>
            <a:cxnLst/>
            <a:rect l="0" t="0" r="1076325" b="647700"/>
            <a:pathLst>
              <a:path w="1076325" h="647700">
                <a:moveTo>
                  <a:pt x="0" y="0"/>
                </a:moveTo>
                <a:lnTo>
                  <a:pt x="538162" y="0"/>
                </a:lnTo>
                <a:lnTo>
                  <a:pt x="538162" y="647700"/>
                </a:lnTo>
                <a:lnTo>
                  <a:pt x="1076325" y="647700"/>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p>
        </p:txBody>
      </p:sp>
      <p:sp>
        <p:nvSpPr>
          <p:cNvPr id="11" name="Elbow Connector 14"/>
          <p:cNvSpPr>
            <a:extLst>
              <a:ext uri="smNativeData">
                <pr:smNativeData xmlns:pr="smNativeData" val="SMDATA_13_MNq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WhgAANskAAA7GQAAEAAAACYAAAAIAAAA//////////8="/>
              </a:ext>
            </a:extLst>
          </p:cNvSpPr>
          <p:nvPr/>
        </p:nvSpPr>
        <p:spPr>
          <a:xfrm rot="10800000" flipV="1">
            <a:off x="4914900" y="3958590"/>
            <a:ext cx="1076325" cy="142875"/>
          </a:xfrm>
          <a:custGeom>
            <a:avLst/>
            <a:gdLst/>
            <a:ahLst/>
            <a:cxnLst/>
            <a:rect l="0" t="0" r="1076325" b="142875"/>
            <a:pathLst>
              <a:path w="1076325" h="142875">
                <a:moveTo>
                  <a:pt x="0" y="0"/>
                </a:moveTo>
                <a:lnTo>
                  <a:pt x="538162" y="0"/>
                </a:lnTo>
                <a:lnTo>
                  <a:pt x="538162" y="142875"/>
                </a:lnTo>
                <a:lnTo>
                  <a:pt x="1076325" y="142875"/>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p>
        </p:txBody>
      </p:sp>
      <p:sp>
        <p:nvSpPr>
          <p:cNvPr id="12" name="Elbow Connector 16"/>
          <p:cNvSpPr>
            <a:extLst>
              <a:ext uri="smNativeData">
                <pr:smNativeData xmlns:pr="smNativeData" val="SMDATA_13_MNqSXxMAAAAlAAAACw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wATQ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sSEAANskAAC+IwAAEAAAACYAAAAIAAAA//////////8="/>
              </a:ext>
            </a:extLst>
          </p:cNvSpPr>
          <p:nvPr/>
        </p:nvSpPr>
        <p:spPr>
          <a:xfrm rot="10800000">
            <a:off x="4914900" y="5476875"/>
            <a:ext cx="1076325" cy="333375"/>
          </a:xfrm>
          <a:custGeom>
            <a:avLst/>
            <a:gdLst/>
            <a:ahLst/>
            <a:cxnLst/>
            <a:rect l="0" t="0" r="1076325" b="333375"/>
            <a:pathLst>
              <a:path w="1076325" h="333375">
                <a:moveTo>
                  <a:pt x="0" y="0"/>
                </a:moveTo>
                <a:lnTo>
                  <a:pt x="538162" y="0"/>
                </a:lnTo>
                <a:lnTo>
                  <a:pt x="538162" y="333375"/>
                </a:lnTo>
                <a:lnTo>
                  <a:pt x="1076325" y="333375"/>
                </a:lnTo>
              </a:path>
            </a:pathLst>
          </a:custGeom>
          <a:noFill/>
          <a:ln w="6350" cap="flat" cmpd="sng" algn="ctr">
            <a:solidFill>
              <a:schemeClr val="accent1"/>
            </a:solidFill>
            <a:prstDash val="solid"/>
            <a:headEnd type="none"/>
            <a:tailEnd type="triangle" w="med" len="med"/>
          </a:ln>
          <a:effectLst/>
        </p:spPr>
        <p:txBody>
          <a:bodyPr vert="horz" wrap="square" lIns="45720" tIns="45720" rIns="45720" bIns="45720" numCol="1" spcCol="215900" anchor="ctr"/>
          <a:lstStyle/>
          <a:p>
            <a:pPr>
              <a:defRPr>
                <a:latin typeface="Candara" pitchFamily="2" charset="0"/>
                <a:ea typeface="Candara" pitchFamily="2" charset="0"/>
                <a:cs typeface="Candara" pitchFamily="2" charset="0"/>
              </a:defRPr>
            </a:pPr>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ABLAABRBQAAEAAAACYAAAAIAAAAAYAAAAAAAAA="/>
              </a:ext>
            </a:extLst>
          </p:cNvSpPr>
          <p:nvPr>
            <p:ph type="title"/>
          </p:nvPr>
        </p:nvSpPr>
        <p:spPr>
          <a:xfrm>
            <a:off x="431800" y="431800"/>
            <a:ext cx="11760200" cy="432435"/>
          </a:xfrm>
        </p:spPr>
        <p:txBody>
          <a:bodyPr/>
          <a:lstStyle>
            <a:lvl1pPr>
              <a:defRPr sz="2800" spc="-39"/>
            </a:lvl1pPr>
          </a:lstStyle>
          <a:p>
            <a:pPr/>
            <a:r>
              <a:t>Q1. What percentage of customers generally hold &gt;1 rentals at a time?</a:t>
            </a:r>
          </a:p>
        </p:txBody>
      </p:sp>
      <p:sp>
        <p:nvSpPr>
          <p:cNvPr id="4" name="Content Placeholder 2"/>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PNIAABRJwAAEAAAACYAAAAIAAAAAQAAAAAAAAA="/>
              </a:ext>
            </a:extLst>
          </p:cNvSpPr>
          <p:nvPr>
            <p:ph type="body" idx="1"/>
          </p:nvPr>
        </p:nvSpPr>
        <p:spPr>
          <a:xfrm>
            <a:off x="431800" y="1038225"/>
            <a:ext cx="11426825" cy="5353050"/>
          </a:xfrm>
        </p:spPr>
        <p:txBody>
          <a:bodyPr/>
          <a:lstStyle/>
          <a:p>
            <a:pPr marL="282575" indent="-282575" defTabSz="905510">
              <a:spcBef>
                <a:spcPts val="900"/>
              </a:spcBef>
              <a:tabLst/>
              <a:defRPr sz="1700"/>
            </a:pPr>
            <a:r>
              <a:t>Customer profiling based on average days between rentals and average rental period</a:t>
            </a: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300"/>
            </a:pPr>
            <a:endParaRPr lang="en-us"/>
          </a:p>
          <a:p>
            <a:pPr marL="0" indent="0" defTabSz="905510">
              <a:spcBef>
                <a:spcPts val="900"/>
              </a:spcBef>
              <a:buNone/>
              <a:tabLst/>
              <a:defRPr sz="1300"/>
            </a:pPr>
            <a:r>
              <a:rPr lang="en-us" u="sng"/>
              <a:t>Note:</a:t>
            </a:r>
            <a:endParaRPr lang="en-us" u="sng"/>
          </a:p>
          <a:p>
            <a:pPr marL="282575" indent="-282575" defTabSz="905510">
              <a:spcBef>
                <a:spcPts val="900"/>
              </a:spcBef>
              <a:tabLst/>
              <a:defRPr sz="1300"/>
            </a:pPr>
            <a:r>
              <a:t>‘Multi rental’ customer </a:t>
            </a:r>
            <a:r>
              <a:rPr>
                <a:latin typeface="Wingdings" pitchFamily="0" charset="2"/>
                <a:ea typeface="Wingdings" pitchFamily="0" charset="2"/>
                <a:cs typeface="Wingdings" pitchFamily="0" charset="2"/>
              </a:rPr>
              <a:t> </a:t>
            </a:r>
            <a:r>
              <a:t>Customers who generally rent a second title before renting the first one</a:t>
            </a:r>
          </a:p>
          <a:p>
            <a:pPr marL="282575" indent="-282575" defTabSz="905510">
              <a:spcBef>
                <a:spcPts val="900"/>
              </a:spcBef>
              <a:tabLst/>
              <a:defRPr sz="1300"/>
            </a:pPr>
            <a:r>
              <a:t>‘Non-Multi rental’ customer </a:t>
            </a:r>
            <a:r>
              <a:rPr>
                <a:latin typeface="Wingdings" pitchFamily="0" charset="2"/>
                <a:ea typeface="Wingdings" pitchFamily="0" charset="2"/>
                <a:cs typeface="Wingdings" pitchFamily="0" charset="2"/>
              </a:rPr>
              <a:t> </a:t>
            </a:r>
            <a:r>
              <a:t>Customers who generally rent one title at a time and return the same before the next rental</a:t>
            </a:r>
          </a:p>
        </p:txBody>
      </p:sp>
      <p:sp>
        <p:nvSpPr>
          <p:cNvPr id="5"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65F1-BFD6-D793-983A-49C62B746E1C}" type="slidenum">
              <a:t>8</a:t>
            </a:fld>
          </a:p>
        </p:txBody>
      </p:sp>
      <p:pic>
        <p:nvPicPr>
          <p:cNvPr id="6" name="Picture 7" descr="Picture 7"/>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gVMsL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CUAAJIKAAAVNgAAKhgAABAAAAAmAAAACAAAAP//////////"/>
              </a:ext>
            </a:extLst>
          </p:cNvPicPr>
          <p:nvPr/>
        </p:nvPicPr>
        <p:blipFill>
          <a:blip r:embed="rId2"/>
          <a:stretch>
            <a:fillRect/>
          </a:stretch>
        </p:blipFill>
        <p:spPr>
          <a:xfrm>
            <a:off x="6096000" y="1718310"/>
            <a:ext cx="2695575" cy="2209800"/>
          </a:xfrm>
          <a:prstGeom prst="rect">
            <a:avLst/>
          </a:prstGeom>
          <a:noFill/>
          <a:ln>
            <a:noFill/>
          </a:ln>
          <a:effectLst/>
        </p:spPr>
      </p:pic>
      <p:pic>
        <p:nvPicPr>
          <p:cNvPr id="7" name="Picture 9" descr="Picture 9"/>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djkAAKoPAABYSAAAbhMAABAAAAAmAAAACAAAAP//////////"/>
              </a:ext>
            </a:extLst>
          </p:cNvPicPr>
          <p:nvPr/>
        </p:nvPicPr>
        <p:blipFill>
          <a:blip r:embed="rId3"/>
          <a:stretch>
            <a:fillRect/>
          </a:stretch>
        </p:blipFill>
        <p:spPr>
          <a:xfrm>
            <a:off x="9340850" y="2546350"/>
            <a:ext cx="2419350" cy="612140"/>
          </a:xfrm>
          <a:prstGeom prst="rect">
            <a:avLst/>
          </a:prstGeom>
          <a:noFill/>
          <a:ln>
            <a:noFill/>
          </a:ln>
          <a:effectLst/>
        </p:spPr>
      </p:pic>
      <p:sp>
        <p:nvSpPr>
          <p:cNvPr id="8" name="TextBox 12"/>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CoAgAABAoAAKojAAD2FgAAECAAACYAAAAIAAAA//////////8="/>
              </a:ext>
            </a:extLst>
          </p:cNvSpPr>
          <p:nvPr/>
        </p:nvSpPr>
        <p:spPr>
          <a:xfrm>
            <a:off x="431800" y="1628140"/>
            <a:ext cx="5365750" cy="2104390"/>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Observations: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There are 599 customers in the SAKILA database</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~69% of them in general hold multiple rentals at a time</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A greater percentage of customers generally look to hold multiple rentals at a time, at ~69% (412 out of 599)</a:t>
            </a:r>
          </a:p>
        </p:txBody>
      </p:sp>
      <p:sp>
        <p:nvSpPr>
          <p:cNvPr id="9" name="Rectangle 13"/>
          <p:cNvSpPr>
            <a:extLst>
              <a:ext uri="smNativeData">
                <pr:smNativeData xmlns:pr="smNativeData" val="SMDATA_13_MNq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oAgAAChgAAKojAAB7HwAAECAAACYAAAAIAAAA//////////8="/>
              </a:ext>
            </a:extLst>
          </p:cNvSpPr>
          <p:nvPr/>
        </p:nvSpPr>
        <p:spPr>
          <a:xfrm>
            <a:off x="431800" y="3907790"/>
            <a:ext cx="5365750" cy="1209675"/>
          </a:xfrm>
          <a:prstGeom prst="rect">
            <a:avLst/>
          </a:prstGeom>
          <a:solidFill>
            <a:srgbClr val="DDF3C5"/>
          </a:solidFill>
          <a:ln>
            <a:noFill/>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Business suggestion:</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The ‘Non-Multi rentals’ customers can be potentially be reached with some offers to rent multiple films to increase rental frequency </a:t>
            </a:r>
          </a:p>
        </p:txBody>
      </p:sp>
      <p:pic>
        <p:nvPicPr>
          <p:cNvPr id="10" name="Picture 14" descr="Picture 14"/>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n8iT1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CUAAN8ZAABYSAAAcx8AABAAAAAmAAAACAAAAP//////////"/>
              </a:ext>
            </a:extLst>
          </p:cNvPicPr>
          <p:nvPr/>
        </p:nvPicPr>
        <p:blipFill>
          <a:blip r:embed="rId4"/>
          <a:stretch>
            <a:fillRect/>
          </a:stretch>
        </p:blipFill>
        <p:spPr>
          <a:xfrm>
            <a:off x="6096000" y="4205605"/>
            <a:ext cx="5664200" cy="906780"/>
          </a:xfrm>
          <a:prstGeom prst="rect">
            <a:avLst/>
          </a:prstGeom>
          <a:noFill/>
          <a:ln>
            <a:noFill/>
          </a:ln>
          <a:effectLst/>
        </p:spPr>
      </p:pic>
    </p:spTree>
  </p:cSld>
  <p:clrMapOvr>
    <a:masterClrMapping/>
  </p:clrMapOvr>
  <p:timing>
    <p:tnLst>
      <p:par>
        <p:cTn id="1" dur="indefinite" restart="never" nodeType="tmRoot"/>
      </p:par>
    </p:tnLst>
  </p:timing>
</p:sld>
</file>

<file path=ppt/slides/slide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pic>
        <p:nvPicPr>
          <p:cNvPr id="3" name="Picture 6" descr="Picture 6"/>
          <p:cNvPicPr>
            <a:picLocks noChangeAspect="1"/>
            <a:extLst>
              <a:ext uri="smNativeData">
                <pr:smNativeData xmlns:pr="smNativeData"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BwFdAq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2yQAAK8HAADNQQAAzyMAABAAAAAmAAAACAAAAP//////////"/>
              </a:ext>
            </a:extLst>
          </p:cNvPicPr>
          <p:nvPr/>
        </p:nvPicPr>
        <p:blipFill>
          <a:blip r:embed="rId2"/>
          <a:stretch>
            <a:fillRect/>
          </a:stretch>
        </p:blipFill>
        <p:spPr>
          <a:xfrm>
            <a:off x="5991225" y="1249045"/>
            <a:ext cx="4705350" cy="4572000"/>
          </a:xfrm>
          <a:prstGeom prst="rect">
            <a:avLst/>
          </a:prstGeom>
          <a:noFill/>
          <a:ln>
            <a:noFill/>
          </a:ln>
          <a:effectLst/>
        </p:spPr>
      </p:pic>
      <p:sp>
        <p:nvSpPr>
          <p:cNvPr id="4" name="Title 1"/>
          <p:cNvSpPr>
            <a:spLocks noGrp="1" noChangeArrowheads="1"/>
            <a:extLst>
              <a:ext uri="smNativeData">
                <pr:smNativeData xmlns:pr="smNativeData"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LZJAABRBQAAEAAAACYAAAAIAAAAAYAAAAAAAAA="/>
              </a:ext>
            </a:extLst>
          </p:cNvSpPr>
          <p:nvPr>
            <p:ph type="title"/>
          </p:nvPr>
        </p:nvSpPr>
        <p:spPr>
          <a:xfrm>
            <a:off x="431800" y="431800"/>
            <a:ext cx="11550650" cy="432435"/>
          </a:xfrm>
        </p:spPr>
        <p:txBody>
          <a:bodyPr/>
          <a:lstStyle>
            <a:lvl1pPr>
              <a:defRPr sz="2800" spc="-39"/>
            </a:lvl1pPr>
          </a:lstStyle>
          <a:p>
            <a:pPr/>
            <a:r>
              <a:t>Q2. What are the top earning film genres for stocking accordingly?</a:t>
            </a:r>
          </a:p>
        </p:txBody>
      </p:sp>
      <p:sp>
        <p:nvSpPr>
          <p:cNvPr id="5" name="Content Placeholder 2"/>
          <p:cNvSpPr>
            <a:spLocks noGrp="1" noChangeArrowheads="1"/>
            <a:extLst>
              <a:ext uri="smNativeData">
                <pr:smNativeData xmlns:pr="smNativeData"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F4aAAAWJgAAEAAAACYAAAAIAAAAAQAAAAAAAAA="/>
              </a:ext>
            </a:extLst>
          </p:cNvSpPr>
          <p:nvPr>
            <p:ph type="body" idx="1"/>
          </p:nvPr>
        </p:nvSpPr>
        <p:spPr>
          <a:xfrm>
            <a:off x="431800" y="1038225"/>
            <a:ext cx="3854450" cy="5153025"/>
          </a:xfrm>
        </p:spPr>
        <p:txBody>
          <a:bodyPr/>
          <a:lstStyle/>
          <a:p>
            <a:pPr/>
            <a:r>
              <a:t>Bucket film genres into 4 levels of rental earnings from the data</a:t>
            </a:r>
          </a:p>
          <a:p>
            <a:pPr/>
          </a:p>
          <a:p>
            <a:pPr>
              <a:defRPr b="1"/>
            </a:pPr>
            <a:r>
              <a:t>Querying Steps:</a:t>
            </a:r>
          </a:p>
          <a:p>
            <a:pPr>
              <a:defRPr b="1"/>
            </a:pPr>
          </a:p>
          <a:p>
            <a:pPr lvl="1" marL="600075" indent="-342900">
              <a:spcBef>
                <a:spcPts val="500"/>
              </a:spcBef>
              <a:buFontTx/>
              <a:buAutoNum type="arabicPeriod"/>
              <a:defRPr sz="1600"/>
            </a:pPr>
            <a:r>
              <a:t>Build a master table by joining tables film, film_category, film, rental, inventory and payment</a:t>
            </a:r>
          </a:p>
          <a:p>
            <a:pPr lvl="1" marL="600075" indent="-342900">
              <a:spcBef>
                <a:spcPts val="500"/>
              </a:spcBef>
              <a:buFontTx/>
              <a:buAutoNum type="arabicPeriod"/>
              <a:defRPr sz="1600"/>
            </a:pPr>
          </a:p>
          <a:p>
            <a:pPr lvl="1" marL="600075" indent="-342900">
              <a:spcBef>
                <a:spcPts val="500"/>
              </a:spcBef>
              <a:buFontTx/>
              <a:buAutoNum type="arabicPeriod" startAt="2"/>
              <a:defRPr sz="1600"/>
            </a:pPr>
            <a:r>
              <a:t>Calculate total earnings and count of films per genre</a:t>
            </a:r>
          </a:p>
          <a:p>
            <a:pPr lvl="1" marL="600075" indent="-342900">
              <a:spcBef>
                <a:spcPts val="500"/>
              </a:spcBef>
              <a:buFontTx/>
              <a:buAutoNum type="arabicPeriod" startAt="2"/>
              <a:defRPr sz="1600"/>
            </a:pPr>
          </a:p>
          <a:p>
            <a:pPr lvl="1" marL="600075" indent="-342900">
              <a:spcBef>
                <a:spcPts val="500"/>
              </a:spcBef>
              <a:buFontTx/>
              <a:buAutoNum type="arabicPeriod" startAt="3"/>
              <a:defRPr sz="1600"/>
            </a:pPr>
            <a:r>
              <a:t> Classify film genre in 4 quartiles based on the earnings using the NTILE() function</a:t>
            </a:r>
          </a:p>
        </p:txBody>
      </p:sp>
      <p:sp>
        <p:nvSpPr>
          <p:cNvPr id="6" name="Slide Number Placeholder 4"/>
          <p:cNvSpPr>
            <a:spLocks noGrp="1" noChangeArrowheads="1"/>
            <a:extLst>
              <a:ext uri="smNativeData">
                <pr:smNativeData xmlns:pr="smNativeData"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B8256AD-E3D6-D7A0-983A-15F518746E40}" type="slidenum">
              <a:t>9</a:t>
            </a:fld>
          </a:p>
        </p:txBody>
      </p:sp>
      <p:sp>
        <p:nvSpPr>
          <p:cNvPr id="7" name="Rectangle 5"/>
          <p:cNvSpPr>
            <a:extLst>
              <a:ext uri="smNativeData">
                <pr:smNativeData xmlns:pr="smNativeData" val="SMDATA_13_MNq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TgwAAFhIAAD0GgAAEAAAACYAAAAIAAAA//////////8="/>
              </a:ext>
            </a:extLst>
          </p:cNvSpPr>
          <p:nvPr/>
        </p:nvSpPr>
        <p:spPr>
          <a:xfrm>
            <a:off x="5991225" y="2000250"/>
            <a:ext cx="5768975" cy="23812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8" name="Rectangle 12"/>
          <p:cNvSpPr>
            <a:extLst>
              <a:ext uri="smNativeData">
                <pr:smNativeData xmlns:pr="smNativeData" val="SMDATA_13_MNq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7B8AAFhIAACDIQAAEAAAACYAAAAIAAAA//////////8="/>
              </a:ext>
            </a:extLst>
          </p:cNvSpPr>
          <p:nvPr/>
        </p:nvSpPr>
        <p:spPr>
          <a:xfrm>
            <a:off x="5991225" y="5189220"/>
            <a:ext cx="5768975" cy="258445"/>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9" name="Elbow Connector 14"/>
          <p:cNvSpPr>
            <a:extLst>
              <a:ext uri="smNativeData">
                <pr:smNativeData xmlns:pr="smNativeData" val="SMDATA_13_MNq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NGgAAoRMAANskAAAYFQAAEAAAACYAAAAIAAAA//////////8="/>
              </a:ext>
            </a:extLst>
          </p:cNvSpPr>
          <p:nvPr/>
        </p:nvSpPr>
        <p:spPr>
          <a:xfrm rot="10800000" flipV="1">
            <a:off x="4234815" y="3190875"/>
            <a:ext cx="1756410" cy="238125"/>
          </a:xfrm>
          <a:custGeom>
            <a:avLst/>
            <a:gdLst/>
            <a:ahLst/>
            <a:cxnLst/>
            <a:rect l="0" t="0" r="1756410" b="238125"/>
            <a:pathLst>
              <a:path w="1756410" h="238125">
                <a:moveTo>
                  <a:pt x="0" y="0"/>
                </a:moveTo>
                <a:lnTo>
                  <a:pt x="878205" y="0"/>
                </a:lnTo>
                <a:lnTo>
                  <a:pt x="878205" y="238125"/>
                </a:lnTo>
                <a:lnTo>
                  <a:pt x="1756410" y="238125"/>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p>
        </p:txBody>
      </p:sp>
      <p:sp>
        <p:nvSpPr>
          <p:cNvPr id="10" name="Elbow Connector 16"/>
          <p:cNvSpPr>
            <a:extLst>
              <a:ext uri="smNativeData">
                <pr:smNativeData xmlns:pr="smNativeData" val="SMDATA_13_MNqSXxMAAAAlAAAACw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AaLAQ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eGgAAKh0AANskAAC3IAAAEAAAACYAAAAIAAAA//////////8="/>
              </a:ext>
            </a:extLst>
          </p:cNvSpPr>
          <p:nvPr/>
        </p:nvSpPr>
        <p:spPr>
          <a:xfrm rot="10800000">
            <a:off x="4286250" y="4740910"/>
            <a:ext cx="1704975" cy="577215"/>
          </a:xfrm>
          <a:custGeom>
            <a:avLst/>
            <a:gdLst/>
            <a:ahLst/>
            <a:cxnLst/>
            <a:rect l="0" t="0" r="1704975" b="577215"/>
            <a:pathLst>
              <a:path w="1704975" h="577215">
                <a:moveTo>
                  <a:pt x="0" y="0"/>
                </a:moveTo>
                <a:lnTo>
                  <a:pt x="852487" y="0"/>
                </a:lnTo>
                <a:lnTo>
                  <a:pt x="852487" y="577215"/>
                </a:lnTo>
                <a:lnTo>
                  <a:pt x="1704975" y="577215"/>
                </a:lnTo>
              </a:path>
            </a:pathLst>
          </a:custGeom>
          <a:noFill/>
          <a:ln w="6350" cap="flat" cmpd="sng" algn="ctr">
            <a:solidFill>
              <a:schemeClr val="accent1"/>
            </a:solidFill>
            <a:prstDash val="solid"/>
            <a:headEnd type="none"/>
            <a:tailEnd type="triangle" w="med" len="med"/>
          </a:ln>
          <a:effectLst/>
        </p:spPr>
        <p:txBody>
          <a:bodyPr vert="horz" wrap="square" lIns="45720" tIns="45720" rIns="45720" bIns="45720" numCol="1" spcCol="215900" anchor="ctr"/>
          <a:lstStyle/>
          <a:p>
            <a:pPr>
              <a:defRPr>
                <a:latin typeface="Candara" pitchFamily="2" charset="0"/>
                <a:ea typeface="Candara" pitchFamily="2" charset="0"/>
                <a:cs typeface="Candara" pitchFamily="2" charset="0"/>
              </a:defRPr>
            </a:p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a:noFill/>
        </a:ln>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a:noFill/>
        </a:ln>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 Functions in MySQL with Python Integration</dc:title>
  <dc:subject/>
  <dc:creator/>
  <cp:keywords/>
  <dc:description/>
  <cp:lastModifiedBy>91737</cp:lastModifiedBy>
  <cp:revision>0</cp:revision>
  <dcterms:created xsi:type="dcterms:W3CDTF">2020-10-23T16:41:31Z</dcterms:created>
  <dcterms:modified xsi:type="dcterms:W3CDTF">2020-10-23T13:27:12Z</dcterms:modified>
</cp:coreProperties>
</file>